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11"/>
  </p:notesMasterIdLst>
  <p:sldIdLst>
    <p:sldId id="257" r:id="rId4"/>
    <p:sldId id="259" r:id="rId5"/>
    <p:sldId id="260" r:id="rId6"/>
    <p:sldId id="261" r:id="rId7"/>
    <p:sldId id="262" r:id="rId8"/>
    <p:sldId id="263" r:id="rId9"/>
    <p:sldId id="264" r:id="rId10"/>
    <p:sldId id="265" r:id="rId12"/>
    <p:sldId id="266" r:id="rId13"/>
    <p:sldId id="268" r:id="rId14"/>
    <p:sldId id="269" r:id="rId15"/>
    <p:sldId id="270" r:id="rId16"/>
    <p:sldId id="271" r:id="rId17"/>
    <p:sldId id="272" r:id="rId18"/>
    <p:sldId id="273" r:id="rId19"/>
    <p:sldId id="274" r:id="rId20"/>
    <p:sldId id="275" r:id="rId21"/>
    <p:sldId id="276" r:id="rId22"/>
    <p:sldId id="277" r:id="rId23"/>
    <p:sldId id="300" r:id="rId24"/>
    <p:sldId id="279" r:id="rId25"/>
    <p:sldId id="280" r:id="rId26"/>
    <p:sldId id="281" r:id="rId27"/>
    <p:sldId id="282" r:id="rId28"/>
    <p:sldId id="284" r:id="rId29"/>
    <p:sldId id="285" r:id="rId30"/>
    <p:sldId id="286" r:id="rId31"/>
    <p:sldId id="287" r:id="rId32"/>
    <p:sldId id="301" r:id="rId33"/>
    <p:sldId id="321" r:id="rId34"/>
    <p:sldId id="289" r:id="rId35"/>
    <p:sldId id="290" r:id="rId36"/>
    <p:sldId id="288" r:id="rId37"/>
    <p:sldId id="291" r:id="rId38"/>
    <p:sldId id="292" r:id="rId39"/>
    <p:sldId id="293" r:id="rId40"/>
    <p:sldId id="294" r:id="rId41"/>
    <p:sldId id="295" r:id="rId42"/>
    <p:sldId id="296" r:id="rId43"/>
    <p:sldId id="297" r:id="rId44"/>
    <p:sldId id="298" r:id="rId45"/>
  </p:sldIdLst>
  <p:sldSz cx="12192000" cy="6858000"/>
  <p:notesSz cx="6858000" cy="9144000"/>
  <p:custDataLst>
    <p:tags r:id="rId5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幸全" initials="幸全"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1328B"/>
    <a:srgbClr val="FF33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0" Type="http://schemas.openxmlformats.org/officeDocument/2006/relationships/tags" Target="tags/tag156.xml"/><Relationship Id="rId5" Type="http://schemas.openxmlformats.org/officeDocument/2006/relationships/slide" Target="slides/slide2.xml"/><Relationship Id="rId49" Type="http://schemas.openxmlformats.org/officeDocument/2006/relationships/commentAuthors" Target="commentAuthors.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notesMaster" Target="notesMasters/notesMaster1.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31.xml"/><Relationship Id="rId8" Type="http://schemas.openxmlformats.org/officeDocument/2006/relationships/tags" Target="../tags/tag30.xml"/><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44.x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5" Type="http://schemas.openxmlformats.org/officeDocument/2006/relationships/tags" Target="../tags/tag61.xml"/><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7" Type="http://schemas.openxmlformats.org/officeDocument/2006/relationships/tags" Target="../tags/tag67.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8" Type="http://schemas.openxmlformats.org/officeDocument/2006/relationships/tags" Target="../tags/tag74.xml"/><Relationship Id="rId7" Type="http://schemas.openxmlformats.org/officeDocument/2006/relationships/tags" Target="../tags/tag73.xml"/><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8" Type="http://schemas.openxmlformats.org/officeDocument/2006/relationships/tags" Target="../tags/tag81.xml"/><Relationship Id="rId7" Type="http://schemas.openxmlformats.org/officeDocument/2006/relationships/tags" Target="../tags/tag80.xml"/><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tags" Target="../tags/tag77.xml"/><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88.xml"/><Relationship Id="rId7" Type="http://schemas.openxmlformats.org/officeDocument/2006/relationships/tags" Target="../tags/tag87.xml"/><Relationship Id="rId6" Type="http://schemas.openxmlformats.org/officeDocument/2006/relationships/tags" Target="../tags/tag86.xml"/><Relationship Id="rId5" Type="http://schemas.openxmlformats.org/officeDocument/2006/relationships/tags" Target="../tags/tag85.xml"/><Relationship Id="rId4" Type="http://schemas.openxmlformats.org/officeDocument/2006/relationships/tags" Target="../tags/tag84.xml"/><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96.xml"/><Relationship Id="rId8" Type="http://schemas.openxmlformats.org/officeDocument/2006/relationships/tags" Target="../tags/tag95.xml"/><Relationship Id="rId7" Type="http://schemas.openxmlformats.org/officeDocument/2006/relationships/tags" Target="../tags/tag94.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tags" Target="../tags/tag90.xml"/><Relationship Id="rId2" Type="http://schemas.openxmlformats.org/officeDocument/2006/relationships/tags" Target="../tags/tag89.xml"/><Relationship Id="rId10" Type="http://schemas.openxmlformats.org/officeDocument/2006/relationships/tags" Target="../tags/tag97.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7" Type="http://schemas.openxmlformats.org/officeDocument/2006/relationships/tags" Target="../tags/tag103.xml"/><Relationship Id="rId6" Type="http://schemas.openxmlformats.org/officeDocument/2006/relationships/tags" Target="../tags/tag102.xml"/><Relationship Id="rId5" Type="http://schemas.openxmlformats.org/officeDocument/2006/relationships/tags" Target="../tags/tag101.xml"/><Relationship Id="rId4" Type="http://schemas.openxmlformats.org/officeDocument/2006/relationships/tags" Target="../tags/tag100.xml"/><Relationship Id="rId3" Type="http://schemas.openxmlformats.org/officeDocument/2006/relationships/tags" Target="../tags/tag99.xml"/><Relationship Id="rId2" Type="http://schemas.openxmlformats.org/officeDocument/2006/relationships/tags" Target="../tags/tag98.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2"/>
        </a:solidFill>
        <a:effectLst/>
      </p:bgPr>
    </p:bg>
    <p:spTree>
      <p:nvGrpSpPr>
        <p:cNvPr id="1" name=""/>
        <p:cNvGrpSpPr/>
        <p:nvPr/>
      </p:nvGrpSpPr>
      <p:grpSpPr>
        <a:xfrm>
          <a:off x="0" y="0"/>
          <a:ext cx="0" cy="0"/>
          <a:chOff x="0" y="0"/>
          <a:chExt cx="0" cy="0"/>
        </a:xfrm>
      </p:grpSpPr>
      <p:pic>
        <p:nvPicPr>
          <p:cNvPr id="7" name="图片 6" descr="pic_sup"/>
          <p:cNvPicPr>
            <a:picLocks noChangeAspect="1"/>
          </p:cNvPicPr>
          <p:nvPr/>
        </p:nvPicPr>
        <p:blipFill>
          <a:blip r:embed="rId2"/>
          <a:stretch>
            <a:fillRect/>
          </a:stretch>
        </p:blipFill>
        <p:spPr>
          <a:xfrm>
            <a:off x="0" y="0"/>
            <a:ext cx="12192000" cy="6858000"/>
          </a:xfrm>
          <a:prstGeom prst="rect">
            <a:avLst/>
          </a:prstGeom>
        </p:spPr>
      </p:pic>
      <p:sp>
        <p:nvSpPr>
          <p:cNvPr id="8" name="矩形 7"/>
          <p:cNvSpPr/>
          <p:nvPr>
            <p:custDataLst>
              <p:tags r:id="rId3"/>
            </p:custDataLst>
          </p:nvPr>
        </p:nvSpPr>
        <p:spPr>
          <a:xfrm>
            <a:off x="1378585" y="1569720"/>
            <a:ext cx="9436735" cy="2717800"/>
          </a:xfrm>
          <a:prstGeom prst="rect">
            <a:avLst/>
          </a:prstGeom>
          <a:solidFill>
            <a:srgbClr val="ECECEF"/>
          </a:solidFill>
          <a:ln w="12700" cap="flat" cmpd="sng" algn="ctr">
            <a:noFill/>
            <a:prstDash val="solid"/>
            <a:miter lim="800000"/>
          </a:ln>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16" name="日期占位符 15"/>
          <p:cNvSpPr>
            <a:spLocks noGrp="1"/>
          </p:cNvSpPr>
          <p:nvPr>
            <p:ph type="dt" sz="half" idx="10"/>
            <p:custDataLst>
              <p:tags r:id="rId4"/>
            </p:custDataLst>
          </p:nvPr>
        </p:nvSpPr>
        <p:spPr/>
        <p:txBody>
          <a:bodyPr/>
          <a:lstStyle>
            <a:lvl1pPr>
              <a:defRPr>
                <a:solidFill>
                  <a:schemeClr val="lt1">
                    <a:tint val="75000"/>
                  </a:schemeClr>
                </a:solidFill>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lvl1pPr>
              <a:defRPr>
                <a:solidFill>
                  <a:schemeClr val="tx1">
                    <a:tint val="75000"/>
                  </a:schemeClr>
                </a:solidFill>
              </a:defRPr>
            </a:lvl1p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lvl1pPr>
              <a:defRPr>
                <a:solidFill>
                  <a:schemeClr val="tx1">
                    <a:tint val="75000"/>
                  </a:schemeClr>
                </a:solidFill>
              </a:defRPr>
            </a:lvl1pPr>
          </a:lstStyle>
          <a:p>
            <a:fld id="{49AE70B2-8BF9-45C0-BB95-33D1B9D3A854}" type="slidenum">
              <a:rPr lang="zh-CN" altLang="en-US" smtClean="0"/>
            </a:fld>
            <a:endParaRPr lang="zh-CN" altLang="en-US" dirty="0"/>
          </a:p>
        </p:txBody>
      </p:sp>
      <p:sp>
        <p:nvSpPr>
          <p:cNvPr id="4" name="副标题 4"/>
          <p:cNvSpPr txBox="1"/>
          <p:nvPr>
            <p:ph type="subTitle" idx="3" hasCustomPrompt="1"/>
            <p:custDataLst>
              <p:tags r:id="rId7"/>
            </p:custDataLst>
          </p:nvPr>
        </p:nvSpPr>
        <p:spPr>
          <a:xfrm>
            <a:off x="2681064" y="1783582"/>
            <a:ext cx="6832600" cy="485140"/>
          </a:xfrm>
        </p:spPr>
        <p:txBody>
          <a:bodyPr vert="horz" wrap="square" lIns="0" tIns="0" rIns="0" bIns="0" rtlCol="0" anchor="b" anchorCtr="0">
            <a:normAutofit/>
          </a:bodyPr>
          <a:lstStyle>
            <a:lvl1pPr marL="0" marR="0" lvl="0" indent="0" algn="dist"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2400" b="0" i="0" u="none" strike="noStrike" kern="1200" cap="none" spc="0" normalizeH="0" baseline="0" noProof="0" dirty="0">
                <a:ln>
                  <a:noFill/>
                </a:ln>
                <a:solidFill>
                  <a:schemeClr val="tx1">
                    <a:lumMod val="65000"/>
                    <a:lumOff val="35000"/>
                  </a:schemeClr>
                </a:solidFill>
                <a:effectLst/>
                <a:uLnTx/>
                <a:uFillTx/>
                <a:latin typeface="微软雅黑" panose="020B0503020204020204" charset="-122"/>
                <a:ea typeface="微软雅黑" panose="020B0503020204020204" charset="-122"/>
                <a:cs typeface="微软雅黑" panose="020B0503020204020204" charset="-122"/>
                <a:sym typeface="+mn-ea"/>
              </a:defRPr>
            </a:lvl1pPr>
            <a:lvl2pPr marL="457200" indent="0" algn="ctr" defTabSz="914400" rtl="0" eaLnBrk="1" fontAlgn="auto" latinLnBrk="0" hangingPunct="1">
              <a:lnSpc>
                <a:spcPct val="12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914400" indent="0" algn="ctr" defTabSz="914400" rtl="0" eaLnBrk="1" fontAlgn="auto" latinLnBrk="0" hangingPunct="1">
              <a:lnSpc>
                <a:spcPct val="12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3716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18288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endParaRPr>
              <a:sym typeface="+mn-ea"/>
            </a:endParaRPr>
          </a:p>
        </p:txBody>
      </p:sp>
      <p:sp>
        <p:nvSpPr>
          <p:cNvPr id="5" name="标题 1"/>
          <p:cNvSpPr>
            <a:spLocks noGrp="1"/>
          </p:cNvSpPr>
          <p:nvPr>
            <p:ph type="ctrTitle" idx="2" hasCustomPrompt="1"/>
            <p:custDataLst>
              <p:tags r:id="rId8"/>
            </p:custDataLst>
          </p:nvPr>
        </p:nvSpPr>
        <p:spPr>
          <a:xfrm>
            <a:off x="2681064" y="2600827"/>
            <a:ext cx="6832600" cy="1354455"/>
          </a:xfrm>
        </p:spPr>
        <p:txBody>
          <a:bodyPr vert="horz" lIns="0" tIns="0" rIns="0" bIns="0" rtlCol="0" anchor="ctr" anchorCtr="0">
            <a:normAutofit/>
          </a:bodyPr>
          <a:lstStyle>
            <a:lvl1pPr marL="0" marR="0" algn="dist" defTabSz="914400" rtl="0" eaLnBrk="1" fontAlgn="auto" latinLnBrk="0" hangingPunct="1">
              <a:lnSpc>
                <a:spcPct val="100000"/>
              </a:lnSpc>
              <a:spcBef>
                <a:spcPct val="0"/>
              </a:spcBef>
              <a:buClrTx/>
              <a:buSzTx/>
              <a:buFontTx/>
              <a:buNone/>
              <a:defRPr kumimoji="0" lang="zh-CN" altLang="en-US" sz="7200" b="1" i="0" u="none" strike="noStrike" kern="1200" cap="none" spc="0" normalizeH="0" baseline="0" noProof="1" dirty="0">
                <a:solidFill>
                  <a:schemeClr val="tx1">
                    <a:lumMod val="85000"/>
                    <a:lumOff val="15000"/>
                  </a:schemeClr>
                </a:solidFill>
                <a:uFillTx/>
                <a:latin typeface="微软雅黑" panose="020B0503020204020204" charset="-122"/>
                <a:ea typeface="微软雅黑" panose="020B0503020204020204" charset="-122"/>
                <a:cs typeface="+mj-cs"/>
              </a:defRPr>
            </a:lvl1pPr>
          </a:lstStyle>
          <a:p>
            <a:pPr lvl="0"/>
            <a:r>
              <a:rPr>
                <a:sym typeface="+mn-ea"/>
              </a:rPr>
              <a:t>编辑标题</a:t>
            </a:r>
            <a:endParaRPr>
              <a:sym typeface="+mn-ea"/>
            </a:endParaRPr>
          </a:p>
        </p:txBody>
      </p:sp>
      <p:cxnSp>
        <p:nvCxnSpPr>
          <p:cNvPr id="6" name="直接连接符 5"/>
          <p:cNvCxnSpPr/>
          <p:nvPr>
            <p:custDataLst>
              <p:tags r:id="rId9"/>
            </p:custDataLst>
          </p:nvPr>
        </p:nvCxnSpPr>
        <p:spPr>
          <a:xfrm>
            <a:off x="2761709" y="2487797"/>
            <a:ext cx="6670040" cy="0"/>
          </a:xfrm>
          <a:prstGeom prst="line">
            <a:avLst/>
          </a:prstGeom>
          <a:ln>
            <a:solidFill>
              <a:srgbClr val="404040"/>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lvl1pPr>
              <a:defRPr>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lvl1pPr>
              <a:defRPr>
                <a:solidFill>
                  <a:schemeClr val="tx1">
                    <a:tint val="75000"/>
                  </a:schemeClr>
                </a:solidFill>
              </a:defRPr>
            </a:lvl1pPr>
          </a:lstStyle>
          <a:p>
            <a:endParaRPr lang="zh-CN" altLang="en-US"/>
          </a:p>
        </p:txBody>
      </p:sp>
      <p:sp>
        <p:nvSpPr>
          <p:cNvPr id="6" name="灯片编号占位符 5"/>
          <p:cNvSpPr>
            <a:spLocks noGrp="1"/>
          </p:cNvSpPr>
          <p:nvPr>
            <p:ph type="sldNum" sz="quarter" idx="12"/>
            <p:custDataLst>
              <p:tags r:id="rId6"/>
            </p:custDataLst>
          </p:nvPr>
        </p:nvSpPr>
        <p:spPr/>
        <p:txBody>
          <a:bodyPr/>
          <a:lstStyle>
            <a:lvl1pPr>
              <a:defRPr>
                <a:solidFill>
                  <a:schemeClr val="tx1">
                    <a:tint val="75000"/>
                  </a:schemeClr>
                </a:solidFill>
              </a:defRPr>
            </a:lvl1p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3808730"/>
            <a:ext cx="10852237" cy="624845"/>
          </a:xfrm>
        </p:spPr>
        <p:txBody>
          <a:bodyPr lIns="101600" tIns="38100" rIns="63500" bIns="38100" anchor="t" anchorCtr="0">
            <a:noAutofit/>
          </a:bodyPr>
          <a:lstStyle>
            <a:lvl1pPr>
              <a:defRPr sz="3600" u="none" strike="noStrike" kern="1200" cap="none" spc="300" normalizeH="0">
                <a:solidFill>
                  <a:schemeClr val="tx1"/>
                </a:solidFill>
                <a:uFillTx/>
                <a:latin typeface="微软雅黑" panose="020B0503020204020204" charset="-122"/>
                <a:ea typeface="微软雅黑" panose="020B0503020204020204" charset="-122"/>
              </a:defRPr>
            </a:lvl1pPr>
          </a:lstStyle>
          <a:p>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微软雅黑" panose="020B0503020204020204" charset="-122"/>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4"/>
            </p:custDataLst>
          </p:nvPr>
        </p:nvSpPr>
        <p:spPr/>
        <p:txBody>
          <a:bodyPr/>
          <a:lstStyle>
            <a:lvl1pPr>
              <a:defRPr>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lvl1pPr>
              <a:defRPr>
                <a:solidFill>
                  <a:schemeClr val="tx1">
                    <a:tint val="75000"/>
                  </a:schemeClr>
                </a:solidFill>
              </a:defRPr>
            </a:lvl1pPr>
          </a:lstStyle>
          <a:p>
            <a:endParaRPr lang="zh-CN" altLang="en-US"/>
          </a:p>
        </p:txBody>
      </p:sp>
      <p:sp>
        <p:nvSpPr>
          <p:cNvPr id="6" name="灯片编号占位符 5"/>
          <p:cNvSpPr>
            <a:spLocks noGrp="1"/>
          </p:cNvSpPr>
          <p:nvPr>
            <p:ph type="sldNum" sz="quarter" idx="12"/>
            <p:custDataLst>
              <p:tags r:id="rId6"/>
            </p:custDataLst>
          </p:nvPr>
        </p:nvSpPr>
        <p:spPr/>
        <p:txBody>
          <a:bodyPr/>
          <a:lstStyle>
            <a:lvl1pPr>
              <a:defRPr>
                <a:solidFill>
                  <a:schemeClr val="tx1">
                    <a:tint val="75000"/>
                  </a:schemeClr>
                </a:solidFill>
              </a:defRPr>
            </a:lvl1p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a:noAutofit/>
          </a:bodyPr>
          <a:lstStyle>
            <a:lvl1pPr>
              <a:defRPr sz="1600">
                <a:solidFill>
                  <a:schemeClr val="tx1"/>
                </a:solidFill>
                <a:latin typeface="微软雅黑" panose="020B0503020204020204" charset="-122"/>
                <a:ea typeface="微软雅黑" panose="020B0503020204020204" charset="-122"/>
              </a:defRPr>
            </a:lvl1pPr>
            <a:lvl2pPr>
              <a:defRPr sz="1600">
                <a:solidFill>
                  <a:schemeClr val="tx1"/>
                </a:solidFill>
                <a:latin typeface="微软雅黑" panose="020B0503020204020204" charset="-122"/>
                <a:ea typeface="微软雅黑" panose="020B0503020204020204" charset="-122"/>
              </a:defRPr>
            </a:lvl2pPr>
            <a:lvl3pPr>
              <a:defRPr sz="1600">
                <a:solidFill>
                  <a:schemeClr val="tx1"/>
                </a:solidFill>
                <a:latin typeface="微软雅黑" panose="020B0503020204020204" charset="-122"/>
                <a:ea typeface="微软雅黑" panose="020B0503020204020204" charset="-122"/>
              </a:defRPr>
            </a:lvl3pPr>
            <a:lvl4pPr>
              <a:defRPr sz="1600">
                <a:solidFill>
                  <a:schemeClr val="tx1"/>
                </a:solidFill>
                <a:latin typeface="微软雅黑" panose="020B0503020204020204" charset="-122"/>
                <a:ea typeface="微软雅黑" panose="020B0503020204020204" charset="-122"/>
              </a:defRPr>
            </a:lvl4pPr>
            <a:lvl5pPr>
              <a:defRPr sz="1600">
                <a:solidFill>
                  <a:schemeClr val="tx1"/>
                </a:solidFill>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lvl1pPr>
              <a:defRPr>
                <a:solidFill>
                  <a:schemeClr val="tx1">
                    <a:tint val="75000"/>
                  </a:schemeClr>
                </a:solidFill>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lvl1pPr>
              <a:defRPr>
                <a:solidFill>
                  <a:schemeClr val="tx1">
                    <a:tint val="75000"/>
                  </a:schemeClr>
                </a:solidFill>
              </a:defRPr>
            </a:lvl1pPr>
          </a:lstStyle>
          <a:p>
            <a:endParaRPr lang="zh-CN" altLang="en-US"/>
          </a:p>
        </p:txBody>
      </p:sp>
      <p:sp>
        <p:nvSpPr>
          <p:cNvPr id="7" name="灯片编号占位符 6"/>
          <p:cNvSpPr>
            <a:spLocks noGrp="1"/>
          </p:cNvSpPr>
          <p:nvPr>
            <p:ph type="sldNum" sz="quarter" idx="12"/>
            <p:custDataLst>
              <p:tags r:id="rId7"/>
            </p:custDataLst>
          </p:nvPr>
        </p:nvSpPr>
        <p:spPr/>
        <p:txBody>
          <a:bodyPr/>
          <a:lstStyle>
            <a:lvl1pPr>
              <a:defRPr>
                <a:solidFill>
                  <a:schemeClr val="tx1">
                    <a:tint val="75000"/>
                  </a:schemeClr>
                </a:solidFill>
              </a:defRPr>
            </a:lvl1p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charset="-122"/>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lvl1pPr>
              <a:defRPr>
                <a:solidFill>
                  <a:schemeClr val="tx1">
                    <a:tint val="75000"/>
                  </a:schemeClr>
                </a:solidFill>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lvl1pPr>
              <a:defRPr>
                <a:solidFill>
                  <a:schemeClr val="tx1">
                    <a:tint val="75000"/>
                  </a:schemeClr>
                </a:solidFill>
              </a:defRPr>
            </a:lvl1pPr>
          </a:lstStyle>
          <a:p>
            <a:endParaRPr lang="zh-CN" altLang="en-US"/>
          </a:p>
        </p:txBody>
      </p:sp>
      <p:sp>
        <p:nvSpPr>
          <p:cNvPr id="9" name="灯片编号占位符 8"/>
          <p:cNvSpPr>
            <a:spLocks noGrp="1"/>
          </p:cNvSpPr>
          <p:nvPr>
            <p:ph type="sldNum" sz="quarter" idx="12"/>
            <p:custDataLst>
              <p:tags r:id="rId9"/>
            </p:custDataLst>
          </p:nvPr>
        </p:nvSpPr>
        <p:spPr/>
        <p:txBody>
          <a:bodyPr/>
          <a:lstStyle>
            <a:lvl1pPr>
              <a:defRPr>
                <a:solidFill>
                  <a:schemeClr val="tx1">
                    <a:tint val="75000"/>
                  </a:schemeClr>
                </a:solidFill>
              </a:defRPr>
            </a:lvl1p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lvl1pPr>
              <a:defRPr>
                <a:solidFill>
                  <a:schemeClr val="tx1">
                    <a:tint val="75000"/>
                  </a:schemeClr>
                </a:solidFill>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lvl1pPr>
              <a:defRPr>
                <a:solidFill>
                  <a:schemeClr val="tx1">
                    <a:tint val="75000"/>
                  </a:schemeClr>
                </a:solidFill>
              </a:defRPr>
            </a:lvl1pPr>
          </a:lstStyle>
          <a:p>
            <a:endParaRPr lang="zh-CN" altLang="en-US"/>
          </a:p>
        </p:txBody>
      </p:sp>
      <p:sp>
        <p:nvSpPr>
          <p:cNvPr id="5" name="灯片编号占位符 4"/>
          <p:cNvSpPr>
            <a:spLocks noGrp="1"/>
          </p:cNvSpPr>
          <p:nvPr>
            <p:ph type="sldNum" sz="quarter" idx="12"/>
            <p:custDataLst>
              <p:tags r:id="rId5"/>
            </p:custDataLst>
          </p:nvPr>
        </p:nvSpPr>
        <p:spPr/>
        <p:txBody>
          <a:bodyPr/>
          <a:lstStyle>
            <a:lvl1pPr>
              <a:defRPr>
                <a:solidFill>
                  <a:schemeClr val="tx1">
                    <a:tint val="75000"/>
                  </a:schemeClr>
                </a:solidFill>
              </a:defRPr>
            </a:lvl1p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lvl1pPr>
              <a:defRPr>
                <a:solidFill>
                  <a:schemeClr val="tx1">
                    <a:tint val="75000"/>
                  </a:schemeClr>
                </a:solidFill>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lvl1pPr>
              <a:defRPr>
                <a:solidFill>
                  <a:schemeClr val="tx1">
                    <a:tint val="75000"/>
                  </a:schemeClr>
                </a:solidFill>
              </a:defRPr>
            </a:lvl1pPr>
          </a:lstStyle>
          <a:p>
            <a:endParaRPr lang="zh-CN" altLang="en-US"/>
          </a:p>
        </p:txBody>
      </p:sp>
      <p:sp>
        <p:nvSpPr>
          <p:cNvPr id="4" name="灯片编号占位符 3"/>
          <p:cNvSpPr>
            <a:spLocks noGrp="1"/>
          </p:cNvSpPr>
          <p:nvPr>
            <p:ph type="sldNum" sz="quarter" idx="12"/>
            <p:custDataLst>
              <p:tags r:id="rId4"/>
            </p:custDataLst>
          </p:nvPr>
        </p:nvSpPr>
        <p:spPr/>
        <p:txBody>
          <a:bodyPr/>
          <a:lstStyle>
            <a:lvl1pPr>
              <a:defRPr>
                <a:solidFill>
                  <a:schemeClr val="tx1">
                    <a:tint val="75000"/>
                  </a:schemeClr>
                </a:solidFill>
              </a:defRPr>
            </a:lvl1p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lvl1pPr>
              <a:defRPr>
                <a:solidFill>
                  <a:schemeClr val="tx1">
                    <a:tint val="75000"/>
                  </a:schemeClr>
                </a:solidFill>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lvl1pPr>
              <a:defRPr>
                <a:solidFill>
                  <a:schemeClr val="tx1">
                    <a:tint val="75000"/>
                  </a:schemeClr>
                </a:solidFill>
              </a:defRPr>
            </a:lvl1p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lvl1pPr>
              <a:defRPr>
                <a:solidFill>
                  <a:schemeClr val="tx1">
                    <a:tint val="75000"/>
                  </a:schemeClr>
                </a:solidFill>
              </a:defRPr>
            </a:lvl1pPr>
          </a:lstStyle>
          <a:p>
            <a:fld id="{FABC47A4-756D-490B-A52F-7D9E2C9FC05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solidFill>
                  <a:schemeClr val="tx1"/>
                </a:solidFill>
                <a:latin typeface="微软雅黑" panose="020B0503020204020204" charset="-122"/>
                <a:ea typeface="微软雅黑" panose="020B0503020204020204" charset="-122"/>
              </a:defRPr>
            </a:lvl1pPr>
            <a:lvl2pPr indent="0" eaLnBrk="1" fontAlgn="auto" latinLnBrk="0" hangingPunct="1">
              <a:defRPr>
                <a:solidFill>
                  <a:schemeClr val="tx1"/>
                </a:solidFill>
                <a:latin typeface="微软雅黑" panose="020B0503020204020204" charset="-122"/>
                <a:ea typeface="微软雅黑" panose="020B0503020204020204" charset="-122"/>
              </a:defRPr>
            </a:lvl2pPr>
            <a:lvl3pPr indent="0" eaLnBrk="1" fontAlgn="auto" latinLnBrk="0" hangingPunct="1">
              <a:defRPr>
                <a:solidFill>
                  <a:schemeClr val="tx1"/>
                </a:solidFill>
                <a:latin typeface="微软雅黑" panose="020B0503020204020204" charset="-122"/>
                <a:ea typeface="微软雅黑" panose="020B0503020204020204" charset="-122"/>
              </a:defRPr>
            </a:lvl3pPr>
            <a:lvl4pPr indent="0" eaLnBrk="1" fontAlgn="auto" latinLnBrk="0" hangingPunct="1">
              <a:defRPr>
                <a:solidFill>
                  <a:schemeClr val="tx1"/>
                </a:solidFill>
                <a:latin typeface="微软雅黑" panose="020B0503020204020204" charset="-122"/>
                <a:ea typeface="微软雅黑" panose="020B0503020204020204" charset="-122"/>
              </a:defRPr>
            </a:lvl4pPr>
            <a:lvl5pPr indent="0" eaLnBrk="1" fontAlgn="auto" latinLnBrk="0" hangingPunct="1">
              <a:defRPr>
                <a:solidFill>
                  <a:schemeClr val="tx1"/>
                </a:solidFill>
                <a:latin typeface="微软雅黑" panose="020B0503020204020204" charset="-122"/>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lvl1pPr>
              <a:defRPr>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lvl1pPr>
              <a:defRPr>
                <a:solidFill>
                  <a:schemeClr val="tx1">
                    <a:tint val="75000"/>
                  </a:schemeClr>
                </a:solidFill>
              </a:defRPr>
            </a:lvl1pPr>
          </a:lstStyle>
          <a:p>
            <a:endParaRPr lang="zh-CN" altLang="en-US"/>
          </a:p>
        </p:txBody>
      </p:sp>
      <p:sp>
        <p:nvSpPr>
          <p:cNvPr id="6" name="灯片编号占位符 5"/>
          <p:cNvSpPr>
            <a:spLocks noGrp="1"/>
          </p:cNvSpPr>
          <p:nvPr>
            <p:ph type="sldNum" sz="quarter" idx="12"/>
            <p:custDataLst>
              <p:tags r:id="rId6"/>
            </p:custDataLst>
          </p:nvPr>
        </p:nvSpPr>
        <p:spPr/>
        <p:txBody>
          <a:bodyPr/>
          <a:lstStyle>
            <a:lvl1pPr>
              <a:defRPr>
                <a:solidFill>
                  <a:schemeClr val="tx1">
                    <a:tint val="75000"/>
                  </a:schemeClr>
                </a:solidFill>
              </a:defRPr>
            </a:lvl1p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lvl1pPr>
              <a:defRPr>
                <a:solidFill>
                  <a:schemeClr val="tx1">
                    <a:tint val="75000"/>
                  </a:schemeClr>
                </a:solidFill>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lvl1pPr>
              <a:defRPr>
                <a:solidFill>
                  <a:schemeClr val="tx1">
                    <a:tint val="75000"/>
                  </a:schemeClr>
                </a:solidFill>
              </a:defRPr>
            </a:lvl1pPr>
          </a:lstStyle>
          <a:p>
            <a:endParaRPr lang="zh-CN" altLang="en-US"/>
          </a:p>
        </p:txBody>
      </p:sp>
      <p:sp>
        <p:nvSpPr>
          <p:cNvPr id="5" name="灯片编号占位符 4"/>
          <p:cNvSpPr>
            <a:spLocks noGrp="1"/>
          </p:cNvSpPr>
          <p:nvPr>
            <p:ph type="sldNum" sz="quarter" idx="12"/>
            <p:custDataLst>
              <p:tags r:id="rId4"/>
            </p:custDataLst>
          </p:nvPr>
        </p:nvSpPr>
        <p:spPr/>
        <p:txBody>
          <a:bodyPr/>
          <a:lstStyle>
            <a:lvl1pPr>
              <a:defRPr>
                <a:solidFill>
                  <a:schemeClr val="tx1">
                    <a:tint val="75000"/>
                  </a:schemeClr>
                </a:solidFill>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1" i="0" u="none" strike="noStrike" kern="1200" cap="none" spc="600" normalizeH="0" baseline="0" noProof="1" dirty="0">
                <a:solidFill>
                  <a:schemeClr val="tx1"/>
                </a:solidFill>
                <a:uFillTx/>
                <a:latin typeface="微软雅黑" panose="020B0503020204020204" charset="-122"/>
                <a:ea typeface="微软雅黑" panose="020B0503020204020204" charset="-122"/>
                <a:cs typeface="+mj-cs"/>
                <a:sym typeface="+mn-ea"/>
              </a:defRPr>
            </a:lvl1pPr>
          </a:lstStyle>
          <a:p>
            <a:pPr lvl="0"/>
            <a:r>
              <a:rPr>
                <a:sym typeface="+mn-ea"/>
              </a:rPr>
              <a:t>单击此处编辑标题</a:t>
            </a:r>
            <a:endParaRPr>
              <a:sym typeface="+mn-ea"/>
            </a:endParaRPr>
          </a:p>
        </p:txBody>
      </p:sp>
      <p:sp>
        <p:nvSpPr>
          <p:cNvPr id="3" name="日期占位符 2"/>
          <p:cNvSpPr>
            <a:spLocks noGrp="1"/>
          </p:cNvSpPr>
          <p:nvPr>
            <p:ph type="dt" sz="half" idx="10"/>
            <p:custDataLst>
              <p:tags r:id="rId3"/>
            </p:custDataLst>
          </p:nvPr>
        </p:nvSpPr>
        <p:spPr/>
        <p:txBody>
          <a:bodyPr/>
          <a:lstStyle>
            <a:lvl1pPr>
              <a:defRPr>
                <a:solidFill>
                  <a:schemeClr val="tx1">
                    <a:tint val="75000"/>
                  </a:schemeClr>
                </a:solidFill>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lvl1pPr>
              <a:defRPr>
                <a:solidFill>
                  <a:schemeClr val="tx1">
                    <a:tint val="75000"/>
                  </a:schemeClr>
                </a:solidFill>
              </a:defRPr>
            </a:lvl1pPr>
          </a:lstStyle>
          <a:p>
            <a:endParaRPr lang="zh-CN" altLang="en-US"/>
          </a:p>
        </p:txBody>
      </p:sp>
      <p:sp>
        <p:nvSpPr>
          <p:cNvPr id="5" name="灯片编号占位符 4"/>
          <p:cNvSpPr>
            <a:spLocks noGrp="1"/>
          </p:cNvSpPr>
          <p:nvPr>
            <p:ph type="sldNum" sz="quarter" idx="12"/>
            <p:custDataLst>
              <p:tags r:id="rId5"/>
            </p:custDataLst>
          </p:nvPr>
        </p:nvSpPr>
        <p:spPr/>
        <p:txBody>
          <a:bodyPr/>
          <a:lstStyle>
            <a:lvl1pPr>
              <a:defRPr>
                <a:solidFill>
                  <a:schemeClr val="tx1">
                    <a:tint val="75000"/>
                  </a:schemeClr>
                </a:solidFill>
              </a:defRPr>
            </a:lvl1pPr>
          </a:lstStyle>
          <a:p>
            <a:fld id="{49AE70B2-8BF9-45C0-BB95-33D1B9D3A854}"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lvl1pPr>
              <a:defRPr baseline="0">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292800" y="304200"/>
            <a:ext cx="11606400" cy="6249600"/>
          </a:xfrm>
          <a:prstGeom prst="rect">
            <a:avLst/>
          </a:prstGeom>
          <a:solidFill>
            <a:srgbClr val="FC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3"/>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4"/>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4823460" cy="6866255"/>
          </a:xfrm>
          <a:prstGeom prst="rect">
            <a:avLst/>
          </a:prstGeom>
          <a:solidFill>
            <a:srgbClr val="ECECE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sp>
        <p:nvSpPr>
          <p:cNvPr id="2" name="标题 1"/>
          <p:cNvSpPr>
            <a:spLocks noGrp="1"/>
          </p:cNvSpPr>
          <p:nvPr>
            <p:ph type="title" hasCustomPrompt="1"/>
            <p:custDataLst>
              <p:tags r:id="rId3"/>
            </p:custDataLst>
          </p:nvPr>
        </p:nvSpPr>
        <p:spPr>
          <a:xfrm>
            <a:off x="583200" y="770400"/>
            <a:ext cx="3960000" cy="882000"/>
          </a:xfrm>
        </p:spPr>
        <p:txBody>
          <a:bodyPr anchor="ctr"/>
          <a:lstStyle>
            <a:lvl1pPr>
              <a:defRPr sz="36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8"/>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2664000"/>
          </a:xfrm>
          <a:prstGeom prst="rect">
            <a:avLst/>
          </a:prstGeom>
          <a:solidFill>
            <a:srgbClr val="ECECE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3"/>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8"/>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5029201"/>
            <a:ext cx="12192000" cy="1828799"/>
          </a:xfrm>
          <a:prstGeom prst="rect">
            <a:avLst/>
          </a:prstGeom>
          <a:solidFill>
            <a:srgbClr val="ECECE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3"/>
            </p:custDataLst>
          </p:nvPr>
        </p:nvSpPr>
        <p:spPr>
          <a:xfrm>
            <a:off x="604800" y="669600"/>
            <a:ext cx="10976400" cy="565200"/>
          </a:xfrm>
        </p:spPr>
        <p:txBody>
          <a:bodyPr anchor="ctr"/>
          <a:lstStyle>
            <a:lvl1pPr algn="ct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7"/>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8"/>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914400"/>
          </a:xfrm>
          <a:prstGeom prst="rect">
            <a:avLst/>
          </a:prstGeom>
          <a:solidFill>
            <a:srgbClr val="ECECE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3"/>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7"/>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8"/>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9"/>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0"/>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9224"/>
            <a:ext cx="12192000" cy="4939553"/>
          </a:xfrm>
          <a:prstGeom prst="rect">
            <a:avLst/>
          </a:prstGeom>
          <a:solidFill>
            <a:srgbClr val="ECECE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hasCustomPrompt="1"/>
            <p:custDataLst>
              <p:tags r:id="rId3"/>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7" Type="http://schemas.openxmlformats.org/officeDocument/2006/relationships/theme" Target="../theme/theme2.xml"/><Relationship Id="rId26" Type="http://schemas.openxmlformats.org/officeDocument/2006/relationships/tags" Target="../tags/tag111.xml"/><Relationship Id="rId25" Type="http://schemas.openxmlformats.org/officeDocument/2006/relationships/tags" Target="../tags/tag110.xml"/><Relationship Id="rId24" Type="http://schemas.openxmlformats.org/officeDocument/2006/relationships/tags" Target="../tags/tag109.xml"/><Relationship Id="rId23" Type="http://schemas.openxmlformats.org/officeDocument/2006/relationships/tags" Target="../tags/tag108.xml"/><Relationship Id="rId22" Type="http://schemas.openxmlformats.org/officeDocument/2006/relationships/tags" Target="../tags/tag107.xml"/><Relationship Id="rId21" Type="http://schemas.openxmlformats.org/officeDocument/2006/relationships/tags" Target="../tags/tag106.xml"/><Relationship Id="rId20" Type="http://schemas.openxmlformats.org/officeDocument/2006/relationships/tags" Target="../tags/tag105.xml"/><Relationship Id="rId2" Type="http://schemas.openxmlformats.org/officeDocument/2006/relationships/slideLayout" Target="../slideLayouts/slideLayout13.xml"/><Relationship Id="rId19" Type="http://schemas.openxmlformats.org/officeDocument/2006/relationships/tags" Target="../tags/tag104.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wrap="square" lIns="101600" tIns="38100" rIns="76200" bIns="3810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wrap="square"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a:solidFill>
            <a:srgbClr val="454A78"/>
          </a:solidFill>
          <a:ln>
            <a:solidFill>
              <a:srgbClr val="454A7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lt1"/>
              </a:solidFill>
            </a:endParaRPr>
          </a:p>
        </p:txBody>
      </p:sp>
      <p:sp>
        <p:nvSpPr>
          <p:cNvPr id="8" name="KSO_TEMPLATE" hidden="1"/>
          <p:cNvSpPr/>
          <p:nvPr userDrawn="1">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p>
            <a:pPr algn="ctr"/>
            <a:endParaRPr lang="zh-CN" altLang="en-US">
              <a:solidFill>
                <a:schemeClr val="lt1"/>
              </a:solidFill>
            </a:endParaRPr>
          </a:p>
        </p:txBody>
      </p:sp>
      <p:sp>
        <p:nvSpPr>
          <p:cNvPr id="9" name="KSO_TEMPLATE" hidden="1"/>
          <p:cNvSpPr/>
          <p:nvPr userDrawn="1">
            <p:custDataLst>
              <p:tags r:id="rId2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charset="-122"/>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tags" Target="../tags/tag115.xml"/><Relationship Id="rId5" Type="http://schemas.openxmlformats.org/officeDocument/2006/relationships/image" Target="../media/image3.jpeg"/><Relationship Id="rId4" Type="http://schemas.openxmlformats.org/officeDocument/2006/relationships/image" Target="../media/image2.jpeg"/><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tags" Target="../tags/tag112.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124.xml"/><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13.xml"/><Relationship Id="rId7" Type="http://schemas.openxmlformats.org/officeDocument/2006/relationships/tags" Target="../tags/tag125.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126.xml"/><Relationship Id="rId2" Type="http://schemas.openxmlformats.org/officeDocument/2006/relationships/image" Target="../media/image13.jpeg"/><Relationship Id="rId1" Type="http://schemas.openxmlformats.org/officeDocument/2006/relationships/image" Target="../media/image12.jpe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tags" Target="../tags/tag127.xml"/><Relationship Id="rId4" Type="http://schemas.openxmlformats.org/officeDocument/2006/relationships/image" Target="../media/image25.jpeg"/><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tags" Target="../tags/tag128.xml"/><Relationship Id="rId4" Type="http://schemas.openxmlformats.org/officeDocument/2006/relationships/image" Target="../media/image27.jpeg"/><Relationship Id="rId3" Type="http://schemas.openxmlformats.org/officeDocument/2006/relationships/image" Target="../media/image26.jpeg"/><Relationship Id="rId2" Type="http://schemas.openxmlformats.org/officeDocument/2006/relationships/image" Target="../media/image23.png"/><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tags" Target="../tags/tag129.xml"/><Relationship Id="rId4" Type="http://schemas.openxmlformats.org/officeDocument/2006/relationships/image" Target="../media/image30.png"/><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130.xml"/><Relationship Id="rId5" Type="http://schemas.openxmlformats.org/officeDocument/2006/relationships/image" Target="../media/image34.jpeg"/><Relationship Id="rId4" Type="http://schemas.openxmlformats.org/officeDocument/2006/relationships/image" Target="../media/image33.jpeg"/><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image" Target="../media/image23.png"/></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131.xml"/><Relationship Id="rId5" Type="http://schemas.openxmlformats.org/officeDocument/2006/relationships/image" Target="../media/image37.jpeg"/><Relationship Id="rId4" Type="http://schemas.openxmlformats.org/officeDocument/2006/relationships/image" Target="../media/image36.jpeg"/><Relationship Id="rId3" Type="http://schemas.openxmlformats.org/officeDocument/2006/relationships/image" Target="../media/image35.jpeg"/><Relationship Id="rId2" Type="http://schemas.openxmlformats.org/officeDocument/2006/relationships/image" Target="../media/image31.png"/><Relationship Id="rId1" Type="http://schemas.openxmlformats.org/officeDocument/2006/relationships/image" Target="../media/image23.png"/></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132.xml"/><Relationship Id="rId5" Type="http://schemas.openxmlformats.org/officeDocument/2006/relationships/image" Target="../media/image41.jpeg"/><Relationship Id="rId4" Type="http://schemas.openxmlformats.org/officeDocument/2006/relationships/image" Target="../media/image40.jpeg"/><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image" Target="../media/image23.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133.xml"/><Relationship Id="rId2" Type="http://schemas.openxmlformats.org/officeDocument/2006/relationships/image" Target="../media/image43.png"/><Relationship Id="rId1" Type="http://schemas.openxmlformats.org/officeDocument/2006/relationships/image" Target="../media/image42.jpe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116.xml"/><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34.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135.xml"/><Relationship Id="rId2" Type="http://schemas.openxmlformats.org/officeDocument/2006/relationships/image" Target="../media/image43.png"/><Relationship Id="rId1" Type="http://schemas.openxmlformats.org/officeDocument/2006/relationships/image" Target="../media/image42.jpeg"/></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tags" Target="../tags/tag136.xml"/><Relationship Id="rId4" Type="http://schemas.openxmlformats.org/officeDocument/2006/relationships/image" Target="../media/image47.jpeg"/><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image" Target="../media/image44.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37.xml"/><Relationship Id="rId1" Type="http://schemas.openxmlformats.org/officeDocument/2006/relationships/image" Target="../media/image44.jpeg"/></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138.xml"/><Relationship Id="rId5" Type="http://schemas.openxmlformats.org/officeDocument/2006/relationships/image" Target="../media/image49.png"/><Relationship Id="rId4" Type="http://schemas.openxmlformats.org/officeDocument/2006/relationships/image" Target="../media/image48.png"/><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png"/></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tags" Target="../tags/tag139.xml"/><Relationship Id="rId4" Type="http://schemas.openxmlformats.org/officeDocument/2006/relationships/image" Target="../media/image53.jpeg"/><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image" Target="../media/image50.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40.xml"/><Relationship Id="rId1" Type="http://schemas.openxmlformats.org/officeDocument/2006/relationships/image" Target="../media/image45.jpe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141.xml"/><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image" Target="../media/image54.jpe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142.xml"/><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image" Target="../media/image57.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43.xml"/></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117.xml"/><Relationship Id="rId2" Type="http://schemas.openxmlformats.org/officeDocument/2006/relationships/image" Target="../media/image8.jpeg"/><Relationship Id="rId1"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44.xml"/><Relationship Id="rId1" Type="http://schemas.openxmlformats.org/officeDocument/2006/relationships/image" Target="../media/image57.jpe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145.xml"/><Relationship Id="rId2" Type="http://schemas.openxmlformats.org/officeDocument/2006/relationships/image" Target="../media/image61.jpeg"/><Relationship Id="rId1" Type="http://schemas.openxmlformats.org/officeDocument/2006/relationships/image" Target="../media/image60.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46.xml"/><Relationship Id="rId1" Type="http://schemas.openxmlformats.org/officeDocument/2006/relationships/image" Target="../media/image57.jpeg"/></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147.xml"/><Relationship Id="rId3" Type="http://schemas.openxmlformats.org/officeDocument/2006/relationships/image" Target="../media/image62.jpeg"/><Relationship Id="rId2" Type="http://schemas.openxmlformats.org/officeDocument/2006/relationships/image" Target="../media/image57.jpeg"/><Relationship Id="rId1" Type="http://schemas.openxmlformats.org/officeDocument/2006/relationships/image" Target="../media/image46.jpeg"/></Relationships>
</file>

<file path=ppt/slides/_rels/slide34.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148.xml"/><Relationship Id="rId5" Type="http://schemas.openxmlformats.org/officeDocument/2006/relationships/image" Target="../media/image65.jpeg"/><Relationship Id="rId4" Type="http://schemas.openxmlformats.org/officeDocument/2006/relationships/image" Target="../media/image64.jpeg"/><Relationship Id="rId3" Type="http://schemas.openxmlformats.org/officeDocument/2006/relationships/image" Target="../media/image63.jpeg"/><Relationship Id="rId2" Type="http://schemas.openxmlformats.org/officeDocument/2006/relationships/image" Target="../media/image47.jpeg"/><Relationship Id="rId1" Type="http://schemas.openxmlformats.org/officeDocument/2006/relationships/image" Target="../media/image46.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49.xml"/><Relationship Id="rId1" Type="http://schemas.openxmlformats.org/officeDocument/2006/relationships/image" Target="../media/image47.jpe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50.xml"/><Relationship Id="rId1" Type="http://schemas.openxmlformats.org/officeDocument/2006/relationships/image" Target="../media/image47.jpeg"/></Relationships>
</file>

<file path=ppt/slides/_rels/slide37.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151.xml"/><Relationship Id="rId5" Type="http://schemas.openxmlformats.org/officeDocument/2006/relationships/image" Target="../media/image69.jpeg"/><Relationship Id="rId4" Type="http://schemas.openxmlformats.org/officeDocument/2006/relationships/image" Target="../media/image68.jpeg"/><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image" Target="../media/image47.jpe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152.xml"/><Relationship Id="rId2" Type="http://schemas.openxmlformats.org/officeDocument/2006/relationships/image" Target="../media/image71.jpeg"/><Relationship Id="rId1" Type="http://schemas.openxmlformats.org/officeDocument/2006/relationships/image" Target="../media/image70.jpeg"/></Relationships>
</file>

<file path=ppt/slides/_rels/slide39.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153.xml"/><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image" Target="../media/image72.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18.xml"/><Relationship Id="rId1" Type="http://schemas.openxmlformats.org/officeDocument/2006/relationships/image" Target="../media/image9.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54.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5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19.xml"/><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20.xml"/><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3.xml"/><Relationship Id="rId3" Type="http://schemas.openxmlformats.org/officeDocument/2006/relationships/tags" Target="../tags/tag121.xml"/><Relationship Id="rId2" Type="http://schemas.openxmlformats.org/officeDocument/2006/relationships/image" Target="../media/image11.jpe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122.xml"/><Relationship Id="rId2" Type="http://schemas.openxmlformats.org/officeDocument/2006/relationships/image" Target="../media/image13.jpeg"/><Relationship Id="rId1"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23.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4" name="直接连接符 3"/>
          <p:cNvCxnSpPr/>
          <p:nvPr>
            <p:custDataLst>
              <p:tags r:id="rId1"/>
            </p:custDataLst>
          </p:nvPr>
        </p:nvCxnSpPr>
        <p:spPr>
          <a:xfrm>
            <a:off x="2761709" y="4069582"/>
            <a:ext cx="6670040" cy="0"/>
          </a:xfrm>
          <a:prstGeom prst="line">
            <a:avLst/>
          </a:prstGeom>
          <a:ln>
            <a:solidFill>
              <a:schemeClr val="dk1">
                <a:lumMod val="75000"/>
                <a:lumOff val="25000"/>
              </a:schemeClr>
            </a:solidFill>
            <a:prstDash val="dash"/>
            <a:headEnd type="none"/>
            <a:tailEnd type="none" w="sm" len="sm"/>
          </a:ln>
        </p:spPr>
        <p:style>
          <a:lnRef idx="1">
            <a:schemeClr val="accent1"/>
          </a:lnRef>
          <a:fillRef idx="0">
            <a:schemeClr val="accent1"/>
          </a:fillRef>
          <a:effectRef idx="0">
            <a:schemeClr val="accent1"/>
          </a:effectRef>
          <a:fontRef idx="minor">
            <a:schemeClr val="tx1"/>
          </a:fontRef>
        </p:style>
      </p:cxnSp>
      <p:sp>
        <p:nvSpPr>
          <p:cNvPr id="6" name="副标题 5"/>
          <p:cNvSpPr/>
          <p:nvPr>
            <p:ph type="subTitle" idx="3"/>
            <p:custDataLst>
              <p:tags r:id="rId2"/>
            </p:custDataLst>
          </p:nvPr>
        </p:nvSpPr>
        <p:spPr/>
        <p:txBody>
          <a:bodyPr wrap="square">
            <a:noAutofit/>
          </a:bodyPr>
          <a:p>
            <a:r>
              <a:rPr lang="zh-CN" altLang="en-US" sz="3600" b="1">
                <a:solidFill>
                  <a:schemeClr val="dk1">
                    <a:lumMod val="65000"/>
                    <a:lumOff val="35000"/>
                  </a:schemeClr>
                </a:solidFill>
              </a:rPr>
              <a:t>世界上</a:t>
            </a:r>
            <a:r>
              <a:rPr sz="3600" b="1">
                <a:solidFill>
                  <a:schemeClr val="dk1">
                    <a:lumMod val="65000"/>
                    <a:lumOff val="35000"/>
                  </a:schemeClr>
                </a:solidFill>
              </a:rPr>
              <a:t>面积最大的国家</a:t>
            </a:r>
            <a:endParaRPr sz="3600" b="1">
              <a:solidFill>
                <a:schemeClr val="dk1">
                  <a:lumMod val="65000"/>
                  <a:lumOff val="35000"/>
                </a:schemeClr>
              </a:solidFill>
            </a:endParaRPr>
          </a:p>
        </p:txBody>
      </p:sp>
      <p:sp>
        <p:nvSpPr>
          <p:cNvPr id="9" name="标题 8"/>
          <p:cNvSpPr>
            <a:spLocks noGrp="1"/>
          </p:cNvSpPr>
          <p:nvPr>
            <p:ph type="ctrTitle" idx="2"/>
            <p:custDataLst>
              <p:tags r:id="rId3"/>
            </p:custDataLst>
          </p:nvPr>
        </p:nvSpPr>
        <p:spPr/>
        <p:txBody>
          <a:bodyPr wrap="square">
            <a:normAutofit/>
          </a:bodyPr>
          <a:p>
            <a:r>
              <a:rPr lang="zh-CN" altLang="en-US">
                <a:solidFill>
                  <a:srgbClr val="0070C0"/>
                </a:solidFill>
              </a:rPr>
              <a:t>俄罗斯</a:t>
            </a:r>
            <a:endParaRPr lang="zh-CN" altLang="en-US">
              <a:solidFill>
                <a:srgbClr val="0070C0"/>
              </a:solidFill>
            </a:endParaRPr>
          </a:p>
        </p:txBody>
      </p:sp>
      <p:pic>
        <p:nvPicPr>
          <p:cNvPr id="100" name="图片 99"/>
          <p:cNvPicPr/>
          <p:nvPr/>
        </p:nvPicPr>
        <p:blipFill>
          <a:blip r:embed="rId4"/>
          <a:stretch>
            <a:fillRect/>
          </a:stretch>
        </p:blipFill>
        <p:spPr>
          <a:xfrm>
            <a:off x="8253730" y="4287520"/>
            <a:ext cx="3938270" cy="2571115"/>
          </a:xfrm>
          <a:prstGeom prst="rect">
            <a:avLst/>
          </a:prstGeom>
          <a:noFill/>
          <a:ln w="9525">
            <a:noFill/>
          </a:ln>
        </p:spPr>
      </p:pic>
      <p:pic>
        <p:nvPicPr>
          <p:cNvPr id="101" name="图片 100"/>
          <p:cNvPicPr/>
          <p:nvPr/>
        </p:nvPicPr>
        <p:blipFill>
          <a:blip r:embed="rId5"/>
          <a:stretch>
            <a:fillRect/>
          </a:stretch>
        </p:blipFill>
        <p:spPr>
          <a:xfrm>
            <a:off x="0" y="4287520"/>
            <a:ext cx="5415280" cy="2559050"/>
          </a:xfrm>
          <a:prstGeom prst="rect">
            <a:avLst/>
          </a:prstGeom>
          <a:noFill/>
          <a:ln w="9525">
            <a:noFill/>
          </a:ln>
        </p:spPr>
      </p:pic>
    </p:spTree>
    <p:custDataLst>
      <p:tags r:id="rId6"/>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nvSpPr>
        <p:spPr>
          <a:xfrm>
            <a:off x="0" y="0"/>
            <a:ext cx="2621280" cy="583565"/>
          </a:xfrm>
          <a:prstGeom prst="rect">
            <a:avLst/>
          </a:prstGeom>
          <a:noFill/>
        </p:spPr>
        <p:txBody>
          <a:bodyPr wrap="none" rtlCol="0">
            <a:spAutoFit/>
          </a:bodyPr>
          <a:p>
            <a:r>
              <a:rPr lang="zh-CN" sz="3200" b="1">
                <a:latin typeface="微软雅黑" panose="020B0503020204020204" charset="-122"/>
                <a:ea typeface="微软雅黑" panose="020B0503020204020204" charset="-122"/>
                <a:cs typeface="微软雅黑" panose="020B0503020204020204" charset="-122"/>
              </a:rPr>
              <a:t>俄罗斯的气候</a:t>
            </a:r>
            <a:endParaRPr lang="zh-CN" sz="3200" b="1">
              <a:latin typeface="微软雅黑" panose="020B0503020204020204" charset="-122"/>
              <a:ea typeface="微软雅黑" panose="020B0503020204020204" charset="-122"/>
              <a:cs typeface="微软雅黑" panose="020B0503020204020204" charset="-122"/>
            </a:endParaRPr>
          </a:p>
        </p:txBody>
      </p:sp>
      <p:pic>
        <p:nvPicPr>
          <p:cNvPr id="4" name="图片 3"/>
          <p:cNvPicPr>
            <a:picLocks noChangeAspect="1"/>
          </p:cNvPicPr>
          <p:nvPr/>
        </p:nvPicPr>
        <p:blipFill>
          <a:blip r:embed="rId1"/>
          <a:srcRect b="17026"/>
          <a:stretch>
            <a:fillRect/>
          </a:stretch>
        </p:blipFill>
        <p:spPr>
          <a:xfrm>
            <a:off x="2486025" y="704850"/>
            <a:ext cx="7068820" cy="4208780"/>
          </a:xfrm>
          <a:prstGeom prst="rect">
            <a:avLst/>
          </a:prstGeom>
        </p:spPr>
      </p:pic>
      <p:pic>
        <p:nvPicPr>
          <p:cNvPr id="5" name="图片 4" descr="IMG_1064(20211121-130347)"/>
          <p:cNvPicPr>
            <a:picLocks noChangeAspect="1"/>
          </p:cNvPicPr>
          <p:nvPr/>
        </p:nvPicPr>
        <p:blipFill>
          <a:blip r:embed="rId2"/>
          <a:stretch>
            <a:fillRect/>
          </a:stretch>
        </p:blipFill>
        <p:spPr>
          <a:xfrm>
            <a:off x="0" y="704850"/>
            <a:ext cx="2358390" cy="2760980"/>
          </a:xfrm>
          <a:prstGeom prst="rect">
            <a:avLst/>
          </a:prstGeom>
        </p:spPr>
      </p:pic>
      <p:pic>
        <p:nvPicPr>
          <p:cNvPr id="6" name="图片 5" descr="IMG_1066(20211121-130830)"/>
          <p:cNvPicPr>
            <a:picLocks noChangeAspect="1"/>
          </p:cNvPicPr>
          <p:nvPr/>
        </p:nvPicPr>
        <p:blipFill>
          <a:blip r:embed="rId3"/>
          <a:stretch>
            <a:fillRect/>
          </a:stretch>
        </p:blipFill>
        <p:spPr>
          <a:xfrm>
            <a:off x="9554845" y="654050"/>
            <a:ext cx="2560955" cy="2863215"/>
          </a:xfrm>
          <a:prstGeom prst="rect">
            <a:avLst/>
          </a:prstGeom>
        </p:spPr>
      </p:pic>
      <p:sp>
        <p:nvSpPr>
          <p:cNvPr id="9" name="椭圆 8"/>
          <p:cNvSpPr/>
          <p:nvPr/>
        </p:nvSpPr>
        <p:spPr>
          <a:xfrm>
            <a:off x="3199765" y="2686685"/>
            <a:ext cx="139700" cy="1397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3339465" y="2226310"/>
            <a:ext cx="1097280" cy="46037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p>
            <a:r>
              <a:rPr lang="zh-CN" altLang="en-US" sz="2400" b="1">
                <a:solidFill>
                  <a:schemeClr val="accent2">
                    <a:lumMod val="75000"/>
                  </a:schemeClr>
                </a:solidFill>
              </a:rPr>
              <a:t>莫斯科</a:t>
            </a:r>
            <a:endParaRPr lang="zh-CN" altLang="en-US" sz="2400" b="1">
              <a:solidFill>
                <a:schemeClr val="accent2">
                  <a:lumMod val="75000"/>
                </a:schemeClr>
              </a:solidFill>
            </a:endParaRPr>
          </a:p>
        </p:txBody>
      </p:sp>
      <p:sp>
        <p:nvSpPr>
          <p:cNvPr id="14" name="椭圆 13"/>
          <p:cNvSpPr/>
          <p:nvPr/>
        </p:nvSpPr>
        <p:spPr>
          <a:xfrm>
            <a:off x="7277735" y="2739390"/>
            <a:ext cx="139700" cy="1397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文本框 19"/>
          <p:cNvSpPr txBox="1"/>
          <p:nvPr/>
        </p:nvSpPr>
        <p:spPr>
          <a:xfrm>
            <a:off x="7346950" y="2279015"/>
            <a:ext cx="1402080" cy="46037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p>
            <a:r>
              <a:rPr lang="zh-CN" altLang="en-US" sz="2400" b="1">
                <a:solidFill>
                  <a:schemeClr val="accent2">
                    <a:lumMod val="75000"/>
                  </a:schemeClr>
                </a:solidFill>
              </a:rPr>
              <a:t>上扬斯克</a:t>
            </a:r>
            <a:endParaRPr lang="zh-CN" altLang="en-US" sz="2400" b="1">
              <a:solidFill>
                <a:schemeClr val="accent2">
                  <a:lumMod val="75000"/>
                </a:schemeClr>
              </a:solidFill>
            </a:endParaRPr>
          </a:p>
        </p:txBody>
      </p:sp>
      <p:cxnSp>
        <p:nvCxnSpPr>
          <p:cNvPr id="25" name="直接箭头连接符 24"/>
          <p:cNvCxnSpPr>
            <a:stCxn id="12" idx="1"/>
          </p:cNvCxnSpPr>
          <p:nvPr/>
        </p:nvCxnSpPr>
        <p:spPr>
          <a:xfrm flipH="1">
            <a:off x="2371090" y="2456815"/>
            <a:ext cx="968375"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20" idx="3"/>
          </p:cNvCxnSpPr>
          <p:nvPr/>
        </p:nvCxnSpPr>
        <p:spPr>
          <a:xfrm>
            <a:off x="8749030" y="2509520"/>
            <a:ext cx="860425" cy="1206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0" y="3517265"/>
            <a:ext cx="2486025" cy="2861310"/>
          </a:xfrm>
          <a:prstGeom prst="rect">
            <a:avLst/>
          </a:prstGeom>
          <a:solidFill>
            <a:schemeClr val="accent2">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p>
            <a:pPr fontAlgn="auto">
              <a:lnSpc>
                <a:spcPct val="150000"/>
              </a:lnSpc>
            </a:pPr>
            <a:r>
              <a:rPr lang="zh-CN" altLang="en-US" sz="2400" b="1"/>
              <a:t>看一看：</a:t>
            </a:r>
            <a:endParaRPr lang="zh-CN" altLang="en-US" sz="2400" b="1"/>
          </a:p>
          <a:p>
            <a:pPr fontAlgn="auto">
              <a:lnSpc>
                <a:spcPct val="150000"/>
              </a:lnSpc>
            </a:pPr>
            <a:r>
              <a:rPr lang="zh-CN" altLang="en-US" sz="2400"/>
              <a:t>这两个城市最热月和最冷月的平均气温分别是多少？</a:t>
            </a:r>
            <a:endParaRPr lang="zh-CN" altLang="en-US" sz="2400"/>
          </a:p>
        </p:txBody>
      </p:sp>
      <p:sp>
        <p:nvSpPr>
          <p:cNvPr id="38" name="文本框 37"/>
          <p:cNvSpPr txBox="1"/>
          <p:nvPr/>
        </p:nvSpPr>
        <p:spPr>
          <a:xfrm>
            <a:off x="9592310" y="3587115"/>
            <a:ext cx="2599690" cy="2306955"/>
          </a:xfrm>
          <a:prstGeom prst="rect">
            <a:avLst/>
          </a:prstGeom>
          <a:solidFill>
            <a:schemeClr val="accent1">
              <a:lumMod val="20000"/>
              <a:lumOff val="80000"/>
            </a:schemeClr>
          </a:solidFill>
        </p:spPr>
        <p:txBody>
          <a:bodyPr wrap="square" rtlCol="0">
            <a:spAutoFit/>
          </a:bodyPr>
          <a:p>
            <a:pPr fontAlgn="auto">
              <a:lnSpc>
                <a:spcPct val="150000"/>
              </a:lnSpc>
            </a:pPr>
            <a:r>
              <a:rPr lang="zh-CN" altLang="en-US" sz="2400" b="1"/>
              <a:t>数一数：</a:t>
            </a:r>
            <a:endParaRPr lang="zh-CN" altLang="en-US" sz="2400" b="1"/>
          </a:p>
          <a:p>
            <a:pPr fontAlgn="auto">
              <a:lnSpc>
                <a:spcPct val="150000"/>
              </a:lnSpc>
            </a:pPr>
            <a:r>
              <a:rPr lang="zh-CN" altLang="en-US" sz="2400"/>
              <a:t>这两个城市有多少个月平均气温高于</a:t>
            </a:r>
            <a:r>
              <a:rPr lang="en-US" altLang="zh-CN" sz="2400"/>
              <a:t>0℃</a:t>
            </a:r>
            <a:r>
              <a:rPr lang="zh-CN" altLang="en-US" sz="2400"/>
              <a:t>？</a:t>
            </a:r>
            <a:endParaRPr lang="zh-CN" altLang="en-US" sz="2400"/>
          </a:p>
        </p:txBody>
      </p:sp>
      <p:sp>
        <p:nvSpPr>
          <p:cNvPr id="39" name="文本框 38"/>
          <p:cNvSpPr txBox="1"/>
          <p:nvPr/>
        </p:nvSpPr>
        <p:spPr>
          <a:xfrm>
            <a:off x="3051810" y="4913630"/>
            <a:ext cx="5817235" cy="737235"/>
          </a:xfrm>
          <a:prstGeom prst="rect">
            <a:avLst/>
          </a:prstGeom>
          <a:noFill/>
        </p:spPr>
        <p:txBody>
          <a:bodyPr wrap="square" rtlCol="0">
            <a:spAutoFit/>
          </a:bodyPr>
          <a:p>
            <a:pPr fontAlgn="auto">
              <a:lnSpc>
                <a:spcPct val="150000"/>
              </a:lnSpc>
            </a:pPr>
            <a:r>
              <a:rPr lang="zh-CN" altLang="en-US" sz="2800" b="1">
                <a:solidFill>
                  <a:srgbClr val="C00000"/>
                </a:solidFill>
                <a:latin typeface="华文隶书" panose="02010800040101010101" charset="-122"/>
                <a:ea typeface="华文隶书" panose="02010800040101010101" charset="-122"/>
              </a:rPr>
              <a:t>你能否总结出俄罗斯的气候特点？</a:t>
            </a:r>
            <a:endParaRPr lang="zh-CN" altLang="en-US" sz="2800" b="1">
              <a:solidFill>
                <a:srgbClr val="C00000"/>
              </a:solidFill>
              <a:latin typeface="华文隶书" panose="02010800040101010101" charset="-122"/>
              <a:ea typeface="华文隶书" panose="02010800040101010101" charset="-122"/>
            </a:endParaRPr>
          </a:p>
        </p:txBody>
      </p:sp>
      <p:sp>
        <p:nvSpPr>
          <p:cNvPr id="40" name="文本框 39"/>
          <p:cNvSpPr txBox="1"/>
          <p:nvPr/>
        </p:nvSpPr>
        <p:spPr>
          <a:xfrm>
            <a:off x="879475" y="890905"/>
            <a:ext cx="892175" cy="460375"/>
          </a:xfrm>
          <a:prstGeom prst="rect">
            <a:avLst/>
          </a:prstGeom>
          <a:noFill/>
        </p:spPr>
        <p:txBody>
          <a:bodyPr wrap="square" rtlCol="0">
            <a:spAutoFit/>
          </a:bodyPr>
          <a:p>
            <a:r>
              <a:rPr lang="en-US" altLang="zh-CN" sz="2400" b="1">
                <a:solidFill>
                  <a:srgbClr val="C00000"/>
                </a:solidFill>
              </a:rPr>
              <a:t>18.2</a:t>
            </a:r>
            <a:endParaRPr lang="en-US" altLang="zh-CN" sz="2400" b="1">
              <a:solidFill>
                <a:srgbClr val="C00000"/>
              </a:solidFill>
            </a:endParaRPr>
          </a:p>
        </p:txBody>
      </p:sp>
      <p:sp>
        <p:nvSpPr>
          <p:cNvPr id="41" name="文本框 40"/>
          <p:cNvSpPr txBox="1"/>
          <p:nvPr/>
        </p:nvSpPr>
        <p:spPr>
          <a:xfrm>
            <a:off x="352425" y="2142490"/>
            <a:ext cx="892175" cy="460375"/>
          </a:xfrm>
          <a:prstGeom prst="rect">
            <a:avLst/>
          </a:prstGeom>
          <a:noFill/>
        </p:spPr>
        <p:txBody>
          <a:bodyPr wrap="square" rtlCol="0">
            <a:spAutoFit/>
          </a:bodyPr>
          <a:p>
            <a:r>
              <a:rPr lang="en-US" altLang="zh-CN" sz="2400" b="1">
                <a:solidFill>
                  <a:srgbClr val="C00000"/>
                </a:solidFill>
              </a:rPr>
              <a:t>-9.2</a:t>
            </a:r>
            <a:endParaRPr lang="en-US" altLang="zh-CN" sz="2400" b="1">
              <a:solidFill>
                <a:srgbClr val="C00000"/>
              </a:solidFill>
            </a:endParaRPr>
          </a:p>
        </p:txBody>
      </p:sp>
      <p:sp>
        <p:nvSpPr>
          <p:cNvPr id="42" name="文本框 41"/>
          <p:cNvSpPr txBox="1"/>
          <p:nvPr/>
        </p:nvSpPr>
        <p:spPr>
          <a:xfrm>
            <a:off x="10446385" y="1000125"/>
            <a:ext cx="892175" cy="460375"/>
          </a:xfrm>
          <a:prstGeom prst="rect">
            <a:avLst/>
          </a:prstGeom>
          <a:noFill/>
        </p:spPr>
        <p:txBody>
          <a:bodyPr wrap="square" rtlCol="0">
            <a:spAutoFit/>
          </a:bodyPr>
          <a:p>
            <a:r>
              <a:rPr lang="en-US" altLang="zh-CN" sz="2400" b="1">
                <a:solidFill>
                  <a:srgbClr val="C00000"/>
                </a:solidFill>
              </a:rPr>
              <a:t>16.2</a:t>
            </a:r>
            <a:endParaRPr lang="en-US" altLang="zh-CN" sz="2400" b="1">
              <a:solidFill>
                <a:srgbClr val="C00000"/>
              </a:solidFill>
            </a:endParaRPr>
          </a:p>
        </p:txBody>
      </p:sp>
      <p:sp>
        <p:nvSpPr>
          <p:cNvPr id="43" name="文本框 42"/>
          <p:cNvSpPr txBox="1"/>
          <p:nvPr/>
        </p:nvSpPr>
        <p:spPr>
          <a:xfrm>
            <a:off x="9682480" y="3199130"/>
            <a:ext cx="892175" cy="460375"/>
          </a:xfrm>
          <a:prstGeom prst="rect">
            <a:avLst/>
          </a:prstGeom>
          <a:noFill/>
        </p:spPr>
        <p:txBody>
          <a:bodyPr wrap="square" rtlCol="0">
            <a:spAutoFit/>
          </a:bodyPr>
          <a:p>
            <a:r>
              <a:rPr lang="en-US" altLang="zh-CN" sz="2400" b="1">
                <a:solidFill>
                  <a:srgbClr val="C00000"/>
                </a:solidFill>
              </a:rPr>
              <a:t>-47.2</a:t>
            </a:r>
            <a:endParaRPr lang="en-US" altLang="zh-CN" sz="2400" b="1">
              <a:solidFill>
                <a:srgbClr val="C00000"/>
              </a:solidFill>
            </a:endParaRPr>
          </a:p>
        </p:txBody>
      </p:sp>
      <p:sp>
        <p:nvSpPr>
          <p:cNvPr id="44" name="文本框 43"/>
          <p:cNvSpPr txBox="1"/>
          <p:nvPr/>
        </p:nvSpPr>
        <p:spPr>
          <a:xfrm>
            <a:off x="30480" y="3005455"/>
            <a:ext cx="2350770" cy="460375"/>
          </a:xfrm>
          <a:prstGeom prst="rect">
            <a:avLst/>
          </a:prstGeom>
          <a:ln>
            <a:solidFill>
              <a:srgbClr val="0070C0"/>
            </a:solidFill>
          </a:ln>
        </p:spPr>
        <p:style>
          <a:lnRef idx="2">
            <a:schemeClr val="accent1"/>
          </a:lnRef>
          <a:fillRef idx="1">
            <a:schemeClr val="lt1"/>
          </a:fillRef>
          <a:effectRef idx="0">
            <a:schemeClr val="accent1"/>
          </a:effectRef>
          <a:fontRef idx="minor">
            <a:schemeClr val="dk1"/>
          </a:fontRef>
        </p:style>
        <p:txBody>
          <a:bodyPr wrap="none" rtlCol="0">
            <a:spAutoFit/>
          </a:bodyPr>
          <a:p>
            <a:r>
              <a:rPr lang="zh-CN" altLang="en-US" sz="2400" b="1"/>
              <a:t>有</a:t>
            </a:r>
            <a:r>
              <a:rPr lang="en-US" altLang="zh-CN" sz="2400" b="1"/>
              <a:t>7</a:t>
            </a:r>
            <a:r>
              <a:rPr lang="zh-CN" altLang="en-US" sz="2400" b="1"/>
              <a:t>个月高于</a:t>
            </a:r>
            <a:r>
              <a:rPr lang="en-US" altLang="zh-CN" sz="2400" b="1"/>
              <a:t>0℃</a:t>
            </a:r>
            <a:endParaRPr lang="en-US" altLang="zh-CN" sz="2400" b="1"/>
          </a:p>
        </p:txBody>
      </p:sp>
      <p:sp>
        <p:nvSpPr>
          <p:cNvPr id="45" name="文本框 44"/>
          <p:cNvSpPr txBox="1"/>
          <p:nvPr/>
        </p:nvSpPr>
        <p:spPr>
          <a:xfrm>
            <a:off x="9765030" y="3126740"/>
            <a:ext cx="2350770" cy="460375"/>
          </a:xfrm>
          <a:prstGeom prst="rect">
            <a:avLst/>
          </a:prstGeom>
          <a:ln>
            <a:solidFill>
              <a:srgbClr val="0070C0"/>
            </a:solidFill>
          </a:ln>
        </p:spPr>
        <p:style>
          <a:lnRef idx="2">
            <a:schemeClr val="accent1"/>
          </a:lnRef>
          <a:fillRef idx="1">
            <a:schemeClr val="lt1"/>
          </a:fillRef>
          <a:effectRef idx="0">
            <a:schemeClr val="accent1"/>
          </a:effectRef>
          <a:fontRef idx="minor">
            <a:schemeClr val="dk1"/>
          </a:fontRef>
        </p:style>
        <p:txBody>
          <a:bodyPr wrap="none" rtlCol="0">
            <a:spAutoFit/>
          </a:bodyPr>
          <a:p>
            <a:r>
              <a:rPr lang="zh-CN" altLang="en-US" sz="2400" b="1"/>
              <a:t>有</a:t>
            </a:r>
            <a:r>
              <a:rPr lang="en-US" altLang="zh-CN" sz="2400" b="1"/>
              <a:t>5</a:t>
            </a:r>
            <a:r>
              <a:rPr lang="zh-CN" altLang="en-US" sz="2400" b="1"/>
              <a:t>个月高于</a:t>
            </a:r>
            <a:r>
              <a:rPr lang="en-US" altLang="zh-CN" sz="2400" b="1"/>
              <a:t>0℃</a:t>
            </a:r>
            <a:endParaRPr lang="en-US" altLang="zh-CN" sz="2400" b="1"/>
          </a:p>
        </p:txBody>
      </p:sp>
      <p:cxnSp>
        <p:nvCxnSpPr>
          <p:cNvPr id="46" name="直接连接符 45"/>
          <p:cNvCxnSpPr/>
          <p:nvPr/>
        </p:nvCxnSpPr>
        <p:spPr>
          <a:xfrm flipV="1">
            <a:off x="374015" y="1814830"/>
            <a:ext cx="1587500" cy="889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10129520" y="1823720"/>
            <a:ext cx="1587500" cy="889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3339465" y="5650865"/>
            <a:ext cx="4764405" cy="645160"/>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wrap="none" rtlCol="0" anchor="t">
            <a:spAutoFit/>
          </a:bodyPr>
          <a:p>
            <a:pPr fontAlgn="auto">
              <a:lnSpc>
                <a:spcPct val="150000"/>
              </a:lnSpc>
            </a:pPr>
            <a:r>
              <a:rPr lang="zh-CN" altLang="en-US" sz="2400" b="1">
                <a:solidFill>
                  <a:srgbClr val="FF0000"/>
                </a:solidFill>
                <a:latin typeface="华文中宋" panose="02010600040101010101" charset="-122"/>
                <a:ea typeface="华文中宋" panose="02010600040101010101" charset="-122"/>
                <a:sym typeface="+mn-ea"/>
              </a:rPr>
              <a:t>冬季寒冷而漫长，夏季凉爽而短促</a:t>
            </a:r>
            <a:endParaRPr lang="zh-CN" altLang="en-US" sz="2400" b="1">
              <a:solidFill>
                <a:srgbClr val="FF0000"/>
              </a:solidFill>
              <a:latin typeface="华文中宋" panose="02010600040101010101" charset="-122"/>
              <a:ea typeface="华文中宋" panose="02010600040101010101" charset="-122"/>
              <a:sym typeface="+mn-ea"/>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1" grpId="0"/>
      <p:bldP spid="40" grpId="0"/>
      <p:bldP spid="43" grpId="0"/>
      <p:bldP spid="42" grpId="0"/>
      <p:bldP spid="38" grpId="0" animBg="1"/>
      <p:bldP spid="44" grpId="0" animBg="1"/>
      <p:bldP spid="45" grpId="0" animBg="1"/>
      <p:bldP spid="39" grpId="0"/>
      <p:bldP spid="48"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nvSpPr>
        <p:spPr>
          <a:xfrm>
            <a:off x="0" y="0"/>
            <a:ext cx="2621280" cy="583565"/>
          </a:xfrm>
          <a:prstGeom prst="rect">
            <a:avLst/>
          </a:prstGeom>
          <a:noFill/>
        </p:spPr>
        <p:txBody>
          <a:bodyPr wrap="none" rtlCol="0">
            <a:spAutoFit/>
          </a:bodyPr>
          <a:p>
            <a:r>
              <a:rPr lang="zh-CN" sz="3200" b="1">
                <a:latin typeface="微软雅黑" panose="020B0503020204020204" charset="-122"/>
                <a:ea typeface="微软雅黑" panose="020B0503020204020204" charset="-122"/>
                <a:cs typeface="微软雅黑" panose="020B0503020204020204" charset="-122"/>
              </a:rPr>
              <a:t>俄罗斯的气候</a:t>
            </a:r>
            <a:endParaRPr lang="zh-CN" sz="3200" b="1">
              <a:latin typeface="微软雅黑" panose="020B0503020204020204" charset="-122"/>
              <a:ea typeface="微软雅黑" panose="020B0503020204020204" charset="-122"/>
              <a:cs typeface="微软雅黑" panose="020B0503020204020204" charset="-122"/>
            </a:endParaRPr>
          </a:p>
        </p:txBody>
      </p:sp>
      <p:pic>
        <p:nvPicPr>
          <p:cNvPr id="4" name="图片 3"/>
          <p:cNvPicPr>
            <a:picLocks noChangeAspect="1"/>
          </p:cNvPicPr>
          <p:nvPr/>
        </p:nvPicPr>
        <p:blipFill>
          <a:blip r:embed="rId1"/>
          <a:srcRect b="17026"/>
          <a:stretch>
            <a:fillRect/>
          </a:stretch>
        </p:blipFill>
        <p:spPr>
          <a:xfrm>
            <a:off x="2486025" y="704850"/>
            <a:ext cx="7068820" cy="4208780"/>
          </a:xfrm>
          <a:prstGeom prst="rect">
            <a:avLst/>
          </a:prstGeom>
        </p:spPr>
      </p:pic>
      <p:sp>
        <p:nvSpPr>
          <p:cNvPr id="14" name="椭圆 13"/>
          <p:cNvSpPr/>
          <p:nvPr/>
        </p:nvSpPr>
        <p:spPr>
          <a:xfrm>
            <a:off x="7844790" y="2865755"/>
            <a:ext cx="139700" cy="1397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文本框 19"/>
          <p:cNvSpPr txBox="1"/>
          <p:nvPr/>
        </p:nvSpPr>
        <p:spPr>
          <a:xfrm>
            <a:off x="7346950" y="2279015"/>
            <a:ext cx="1706880" cy="46037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p>
            <a:r>
              <a:rPr lang="zh-CN" altLang="en-US" sz="2400" b="1">
                <a:solidFill>
                  <a:schemeClr val="accent2">
                    <a:lumMod val="75000"/>
                  </a:schemeClr>
                </a:solidFill>
              </a:rPr>
              <a:t>奥伊米亚康</a:t>
            </a:r>
            <a:endParaRPr lang="zh-CN" altLang="en-US" sz="2400" b="1">
              <a:solidFill>
                <a:schemeClr val="accent2">
                  <a:lumMod val="75000"/>
                </a:schemeClr>
              </a:solidFill>
            </a:endParaRPr>
          </a:p>
        </p:txBody>
      </p:sp>
      <p:sp>
        <p:nvSpPr>
          <p:cNvPr id="2" name="文本框 1"/>
          <p:cNvSpPr txBox="1"/>
          <p:nvPr/>
        </p:nvSpPr>
        <p:spPr>
          <a:xfrm>
            <a:off x="4023360" y="61595"/>
            <a:ext cx="4145280" cy="460375"/>
          </a:xfrm>
          <a:prstGeom prst="rect">
            <a:avLst/>
          </a:prstGeom>
          <a:noFill/>
        </p:spPr>
        <p:txBody>
          <a:bodyPr wrap="none" rtlCol="0">
            <a:spAutoFit/>
          </a:bodyPr>
          <a:p>
            <a:r>
              <a:rPr lang="zh-CN" altLang="en-US" sz="2400" b="1">
                <a:solidFill>
                  <a:srgbClr val="FF0000"/>
                </a:solidFill>
              </a:rPr>
              <a:t>北半球的</a:t>
            </a:r>
            <a:r>
              <a:rPr lang="en-US" altLang="zh-CN" sz="2400" b="1">
                <a:solidFill>
                  <a:srgbClr val="FF0000"/>
                </a:solidFill>
              </a:rPr>
              <a:t>“</a:t>
            </a:r>
            <a:r>
              <a:rPr lang="zh-CN" altLang="en-US" sz="2400" b="1">
                <a:solidFill>
                  <a:srgbClr val="FF0000"/>
                </a:solidFill>
              </a:rPr>
              <a:t>寒极</a:t>
            </a:r>
            <a:r>
              <a:rPr lang="en-US" altLang="zh-CN" sz="2400" b="1">
                <a:solidFill>
                  <a:srgbClr val="FF0000"/>
                </a:solidFill>
              </a:rPr>
              <a:t>”—</a:t>
            </a:r>
            <a:r>
              <a:rPr lang="zh-CN" altLang="en-US" sz="2400" b="1">
                <a:solidFill>
                  <a:srgbClr val="FF0000"/>
                </a:solidFill>
              </a:rPr>
              <a:t>奥伊米亚康</a:t>
            </a:r>
            <a:endParaRPr lang="zh-CN" altLang="en-US" sz="2400" b="1">
              <a:solidFill>
                <a:srgbClr val="FF0000"/>
              </a:solidFill>
            </a:endParaRPr>
          </a:p>
        </p:txBody>
      </p:sp>
      <p:pic>
        <p:nvPicPr>
          <p:cNvPr id="115" name="图片 114"/>
          <p:cNvPicPr/>
          <p:nvPr/>
        </p:nvPicPr>
        <p:blipFill>
          <a:blip r:embed="rId2"/>
          <a:stretch>
            <a:fillRect/>
          </a:stretch>
        </p:blipFill>
        <p:spPr>
          <a:xfrm>
            <a:off x="0" y="583565"/>
            <a:ext cx="4517390" cy="2992755"/>
          </a:xfrm>
          <a:prstGeom prst="rect">
            <a:avLst/>
          </a:prstGeom>
          <a:noFill/>
          <a:ln w="9525">
            <a:noFill/>
          </a:ln>
        </p:spPr>
      </p:pic>
      <p:pic>
        <p:nvPicPr>
          <p:cNvPr id="116" name="图片 115"/>
          <p:cNvPicPr/>
          <p:nvPr/>
        </p:nvPicPr>
        <p:blipFill>
          <a:blip r:embed="rId3"/>
          <a:stretch>
            <a:fillRect/>
          </a:stretch>
        </p:blipFill>
        <p:spPr>
          <a:xfrm>
            <a:off x="7666990" y="583565"/>
            <a:ext cx="4585970" cy="2887980"/>
          </a:xfrm>
          <a:prstGeom prst="rect">
            <a:avLst/>
          </a:prstGeom>
          <a:noFill/>
          <a:ln w="9525">
            <a:noFill/>
          </a:ln>
        </p:spPr>
      </p:pic>
      <p:pic>
        <p:nvPicPr>
          <p:cNvPr id="118" name="图片 117"/>
          <p:cNvPicPr/>
          <p:nvPr/>
        </p:nvPicPr>
        <p:blipFill>
          <a:blip r:embed="rId4"/>
          <a:stretch>
            <a:fillRect/>
          </a:stretch>
        </p:blipFill>
        <p:spPr>
          <a:xfrm>
            <a:off x="7666990" y="3923665"/>
            <a:ext cx="4525010" cy="2934335"/>
          </a:xfrm>
          <a:prstGeom prst="rect">
            <a:avLst/>
          </a:prstGeom>
          <a:noFill/>
          <a:ln w="9525">
            <a:noFill/>
          </a:ln>
        </p:spPr>
      </p:pic>
      <p:pic>
        <p:nvPicPr>
          <p:cNvPr id="119" name="图片 118"/>
          <p:cNvPicPr/>
          <p:nvPr/>
        </p:nvPicPr>
        <p:blipFill>
          <a:blip r:embed="rId5"/>
          <a:srcRect l="24980" r="38460"/>
          <a:stretch>
            <a:fillRect/>
          </a:stretch>
        </p:blipFill>
        <p:spPr>
          <a:xfrm>
            <a:off x="4478020" y="2193290"/>
            <a:ext cx="3235960" cy="4664710"/>
          </a:xfrm>
          <a:prstGeom prst="rect">
            <a:avLst/>
          </a:prstGeom>
          <a:noFill/>
          <a:ln w="9525">
            <a:noFill/>
          </a:ln>
        </p:spPr>
      </p:pic>
      <p:pic>
        <p:nvPicPr>
          <p:cNvPr id="117" name="图片 116"/>
          <p:cNvPicPr/>
          <p:nvPr/>
        </p:nvPicPr>
        <p:blipFill>
          <a:blip r:embed="rId6"/>
          <a:stretch>
            <a:fillRect/>
          </a:stretch>
        </p:blipFill>
        <p:spPr>
          <a:xfrm>
            <a:off x="0" y="4048125"/>
            <a:ext cx="5012055" cy="2809875"/>
          </a:xfrm>
          <a:prstGeom prst="rect">
            <a:avLst/>
          </a:prstGeom>
          <a:noFill/>
          <a:ln w="9525">
            <a:noFill/>
          </a:ln>
        </p:spPr>
      </p:pic>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0" y="0"/>
            <a:ext cx="12247245" cy="1383665"/>
          </a:xfrm>
          <a:prstGeom prst="rect">
            <a:avLst/>
          </a:prstGeom>
          <a:noFill/>
        </p:spPr>
        <p:txBody>
          <a:bodyPr wrap="square" rtlCol="0">
            <a:spAutoFit/>
          </a:bodyPr>
          <a:p>
            <a:pPr fontAlgn="auto">
              <a:lnSpc>
                <a:spcPct val="150000"/>
              </a:lnSpc>
            </a:pPr>
            <a:r>
              <a:rPr lang="zh-CN" altLang="en-US" sz="2800" b="1">
                <a:solidFill>
                  <a:srgbClr val="FF0000"/>
                </a:solidFill>
                <a:latin typeface="华文行楷" panose="02010800040101010101" charset="-122"/>
                <a:ea typeface="华文行楷" panose="02010800040101010101" charset="-122"/>
                <a:cs typeface="华文行楷" panose="02010800040101010101" charset="-122"/>
              </a:rPr>
              <a:t>问题</a:t>
            </a:r>
            <a:r>
              <a:rPr lang="en-US" altLang="zh-CN" sz="2800" b="1">
                <a:solidFill>
                  <a:srgbClr val="FF0000"/>
                </a:solidFill>
                <a:latin typeface="华文行楷" panose="02010800040101010101" charset="-122"/>
                <a:ea typeface="华文行楷" panose="02010800040101010101" charset="-122"/>
                <a:cs typeface="华文行楷" panose="02010800040101010101" charset="-122"/>
              </a:rPr>
              <a:t>3</a:t>
            </a:r>
            <a:r>
              <a:rPr lang="zh-CN" altLang="en-US" sz="2800" b="1">
                <a:solidFill>
                  <a:srgbClr val="FF0000"/>
                </a:solidFill>
                <a:latin typeface="华文行楷" panose="02010800040101010101" charset="-122"/>
                <a:ea typeface="华文行楷" panose="02010800040101010101" charset="-122"/>
                <a:cs typeface="华文行楷" panose="02010800040101010101" charset="-122"/>
              </a:rPr>
              <a:t>：当你在夏季乘坐这列列车前往莫斯科的过程中，沿途你会看到哪些风景区？</a:t>
            </a:r>
            <a:endParaRPr lang="zh-CN" altLang="en-US" sz="2800" b="1">
              <a:solidFill>
                <a:srgbClr val="FF0000"/>
              </a:solidFill>
              <a:latin typeface="华文行楷" panose="02010800040101010101" charset="-122"/>
              <a:ea typeface="华文行楷" panose="02010800040101010101" charset="-122"/>
              <a:cs typeface="华文行楷" panose="02010800040101010101" charset="-122"/>
            </a:endParaRPr>
          </a:p>
        </p:txBody>
      </p:sp>
      <p:pic>
        <p:nvPicPr>
          <p:cNvPr id="113" name="图片 112"/>
          <p:cNvPicPr/>
          <p:nvPr/>
        </p:nvPicPr>
        <p:blipFill>
          <a:blip r:embed="rId1"/>
          <a:srcRect r="2360" b="4476"/>
          <a:stretch>
            <a:fillRect/>
          </a:stretch>
        </p:blipFill>
        <p:spPr>
          <a:xfrm>
            <a:off x="93980" y="1821815"/>
            <a:ext cx="5624830" cy="3423920"/>
          </a:xfrm>
          <a:prstGeom prst="rect">
            <a:avLst/>
          </a:prstGeom>
          <a:noFill/>
          <a:ln w="9525">
            <a:noFill/>
          </a:ln>
        </p:spPr>
      </p:pic>
      <p:pic>
        <p:nvPicPr>
          <p:cNvPr id="114" name="图片 113"/>
          <p:cNvPicPr/>
          <p:nvPr/>
        </p:nvPicPr>
        <p:blipFill>
          <a:blip r:embed="rId2"/>
          <a:stretch>
            <a:fillRect/>
          </a:stretch>
        </p:blipFill>
        <p:spPr>
          <a:xfrm>
            <a:off x="6132195" y="1821815"/>
            <a:ext cx="5998210" cy="3423920"/>
          </a:xfrm>
          <a:prstGeom prst="rect">
            <a:avLst/>
          </a:prstGeom>
          <a:noFill/>
          <a:ln w="9525">
            <a:noFill/>
          </a:ln>
        </p:spPr>
      </p:pic>
      <p:sp>
        <p:nvSpPr>
          <p:cNvPr id="8" name="文本框 7"/>
          <p:cNvSpPr txBox="1"/>
          <p:nvPr/>
        </p:nvSpPr>
        <p:spPr>
          <a:xfrm>
            <a:off x="1341755" y="5565140"/>
            <a:ext cx="2071370" cy="953135"/>
          </a:xfrm>
          <a:prstGeom prst="rect">
            <a:avLst/>
          </a:prstGeom>
          <a:solidFill>
            <a:srgbClr val="C00000"/>
          </a:solidFill>
        </p:spPr>
        <p:style>
          <a:lnRef idx="2">
            <a:schemeClr val="dk1"/>
          </a:lnRef>
          <a:fillRef idx="1">
            <a:schemeClr val="lt1"/>
          </a:fillRef>
          <a:effectRef idx="0">
            <a:schemeClr val="dk1"/>
          </a:effectRef>
          <a:fontRef idx="minor">
            <a:schemeClr val="dk1"/>
          </a:fontRef>
        </p:style>
        <p:txBody>
          <a:bodyPr wrap="square" rtlCol="0">
            <a:spAutoFit/>
          </a:bodyPr>
          <a:p>
            <a:pPr algn="ctr"/>
            <a:r>
              <a:rPr lang="zh-CN" altLang="en-US" sz="2800" b="1">
                <a:solidFill>
                  <a:schemeClr val="bg1"/>
                </a:solidFill>
                <a:latin typeface="华文隶书" panose="02010800040101010101" charset="-122"/>
                <a:ea typeface="华文隶书" panose="02010800040101010101" charset="-122"/>
                <a:cs typeface="华文隶书" panose="02010800040101010101" charset="-122"/>
              </a:rPr>
              <a:t>一望无际的草原</a:t>
            </a:r>
            <a:endParaRPr lang="zh-CN" altLang="en-US" sz="2800" b="1">
              <a:solidFill>
                <a:schemeClr val="bg1"/>
              </a:solidFill>
              <a:latin typeface="华文隶书" panose="02010800040101010101" charset="-122"/>
              <a:ea typeface="华文隶书" panose="02010800040101010101" charset="-122"/>
              <a:cs typeface="华文隶书" panose="02010800040101010101" charset="-122"/>
            </a:endParaRPr>
          </a:p>
        </p:txBody>
      </p:sp>
      <p:sp>
        <p:nvSpPr>
          <p:cNvPr id="9" name="文本框 8"/>
          <p:cNvSpPr txBox="1"/>
          <p:nvPr/>
        </p:nvSpPr>
        <p:spPr>
          <a:xfrm>
            <a:off x="5166360" y="5512435"/>
            <a:ext cx="2054225" cy="953135"/>
          </a:xfrm>
          <a:prstGeom prst="rect">
            <a:avLst/>
          </a:prstGeom>
          <a:solidFill>
            <a:srgbClr val="C00000"/>
          </a:solidFill>
        </p:spPr>
        <p:style>
          <a:lnRef idx="2">
            <a:schemeClr val="dk1"/>
          </a:lnRef>
          <a:fillRef idx="1">
            <a:schemeClr val="lt1"/>
          </a:fillRef>
          <a:effectRef idx="0">
            <a:schemeClr val="dk1"/>
          </a:effectRef>
          <a:fontRef idx="minor">
            <a:schemeClr val="dk1"/>
          </a:fontRef>
        </p:style>
        <p:txBody>
          <a:bodyPr wrap="square" rtlCol="0">
            <a:spAutoFit/>
          </a:bodyPr>
          <a:p>
            <a:pPr algn="ctr"/>
            <a:r>
              <a:rPr lang="zh-CN" sz="2800" b="1">
                <a:solidFill>
                  <a:schemeClr val="bg1"/>
                </a:solidFill>
                <a:latin typeface="华文隶书" panose="02010800040101010101" charset="-122"/>
                <a:ea typeface="华文隶书" panose="02010800040101010101" charset="-122"/>
                <a:cs typeface="华文隶书" panose="02010800040101010101" charset="-122"/>
              </a:rPr>
              <a:t>风景绮丽的湖畔风光</a:t>
            </a:r>
            <a:endParaRPr lang="zh-CN" sz="2800" b="1">
              <a:solidFill>
                <a:schemeClr val="bg1"/>
              </a:solidFill>
              <a:latin typeface="华文隶书" panose="02010800040101010101" charset="-122"/>
              <a:ea typeface="华文隶书" panose="02010800040101010101" charset="-122"/>
              <a:cs typeface="华文隶书" panose="02010800040101010101" charset="-122"/>
            </a:endParaRPr>
          </a:p>
        </p:txBody>
      </p:sp>
      <p:sp>
        <p:nvSpPr>
          <p:cNvPr id="10" name="文本框 9"/>
          <p:cNvSpPr txBox="1"/>
          <p:nvPr/>
        </p:nvSpPr>
        <p:spPr>
          <a:xfrm>
            <a:off x="8973820" y="5512435"/>
            <a:ext cx="2089785" cy="953135"/>
          </a:xfrm>
          <a:prstGeom prst="rect">
            <a:avLst/>
          </a:prstGeom>
          <a:solidFill>
            <a:srgbClr val="C00000"/>
          </a:solidFill>
        </p:spPr>
        <p:style>
          <a:lnRef idx="2">
            <a:schemeClr val="dk1"/>
          </a:lnRef>
          <a:fillRef idx="1">
            <a:schemeClr val="lt1"/>
          </a:fillRef>
          <a:effectRef idx="0">
            <a:schemeClr val="dk1"/>
          </a:effectRef>
          <a:fontRef idx="minor">
            <a:schemeClr val="dk1"/>
          </a:fontRef>
        </p:style>
        <p:txBody>
          <a:bodyPr wrap="square" rtlCol="0">
            <a:spAutoFit/>
          </a:bodyPr>
          <a:p>
            <a:pPr algn="ctr"/>
            <a:r>
              <a:rPr lang="zh-CN" sz="2800" b="1">
                <a:solidFill>
                  <a:schemeClr val="bg1"/>
                </a:solidFill>
                <a:latin typeface="华文隶书" panose="02010800040101010101" charset="-122"/>
                <a:ea typeface="华文隶书" panose="02010800040101010101" charset="-122"/>
                <a:cs typeface="华文隶书" panose="02010800040101010101" charset="-122"/>
              </a:rPr>
              <a:t>广袤无垠的原始森林</a:t>
            </a:r>
            <a:endParaRPr lang="zh-CN" sz="2800" b="1">
              <a:solidFill>
                <a:schemeClr val="bg1"/>
              </a:solidFill>
              <a:latin typeface="华文隶书" panose="02010800040101010101" charset="-122"/>
              <a:ea typeface="华文隶书" panose="02010800040101010101" charset="-122"/>
              <a:cs typeface="华文隶书" panose="02010800040101010101" charset="-122"/>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0"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nvSpPr>
        <p:spPr>
          <a:xfrm>
            <a:off x="0" y="0"/>
            <a:ext cx="2621280" cy="583565"/>
          </a:xfrm>
          <a:prstGeom prst="rect">
            <a:avLst/>
          </a:prstGeom>
          <a:noFill/>
        </p:spPr>
        <p:txBody>
          <a:bodyPr wrap="none" rtlCol="0">
            <a:spAutoFit/>
          </a:bodyPr>
          <a:p>
            <a:r>
              <a:rPr lang="zh-CN" sz="3200" b="1">
                <a:latin typeface="微软雅黑" panose="020B0503020204020204" charset="-122"/>
                <a:ea typeface="微软雅黑" panose="020B0503020204020204" charset="-122"/>
                <a:cs typeface="微软雅黑" panose="020B0503020204020204" charset="-122"/>
              </a:rPr>
              <a:t>俄罗斯的地形</a:t>
            </a:r>
            <a:endParaRPr lang="zh-CN" sz="3200" b="1">
              <a:latin typeface="微软雅黑" panose="020B0503020204020204" charset="-122"/>
              <a:ea typeface="微软雅黑" panose="020B0503020204020204" charset="-122"/>
              <a:cs typeface="微软雅黑" panose="020B0503020204020204" charset="-122"/>
            </a:endParaRPr>
          </a:p>
        </p:txBody>
      </p:sp>
      <p:pic>
        <p:nvPicPr>
          <p:cNvPr id="3" name="图片 2"/>
          <p:cNvPicPr>
            <a:picLocks noChangeAspect="1"/>
          </p:cNvPicPr>
          <p:nvPr/>
        </p:nvPicPr>
        <p:blipFill>
          <a:blip r:embed="rId1"/>
          <a:srcRect t="2474"/>
          <a:stretch>
            <a:fillRect/>
          </a:stretch>
        </p:blipFill>
        <p:spPr>
          <a:xfrm>
            <a:off x="3320415" y="1433195"/>
            <a:ext cx="8871585" cy="5424805"/>
          </a:xfrm>
          <a:prstGeom prst="rect">
            <a:avLst/>
          </a:prstGeom>
        </p:spPr>
      </p:pic>
      <p:pic>
        <p:nvPicPr>
          <p:cNvPr id="5" name="图片 4"/>
          <p:cNvPicPr>
            <a:picLocks noChangeAspect="1"/>
          </p:cNvPicPr>
          <p:nvPr/>
        </p:nvPicPr>
        <p:blipFill>
          <a:blip r:embed="rId2"/>
          <a:stretch>
            <a:fillRect/>
          </a:stretch>
        </p:blipFill>
        <p:spPr>
          <a:xfrm>
            <a:off x="160020" y="1709420"/>
            <a:ext cx="2906395" cy="5043170"/>
          </a:xfrm>
          <a:prstGeom prst="rect">
            <a:avLst/>
          </a:prstGeom>
        </p:spPr>
      </p:pic>
      <p:sp>
        <p:nvSpPr>
          <p:cNvPr id="6" name="文本框 5"/>
          <p:cNvSpPr txBox="1"/>
          <p:nvPr/>
        </p:nvSpPr>
        <p:spPr>
          <a:xfrm>
            <a:off x="3235960" y="72390"/>
            <a:ext cx="8869045" cy="1198880"/>
          </a:xfrm>
          <a:prstGeom prst="rect">
            <a:avLst/>
          </a:prstGeom>
          <a:ln>
            <a:solidFill>
              <a:srgbClr val="0070C0"/>
            </a:solidFill>
          </a:ln>
        </p:spPr>
        <p:style>
          <a:lnRef idx="2">
            <a:schemeClr val="dk1"/>
          </a:lnRef>
          <a:fillRef idx="1">
            <a:schemeClr val="lt1"/>
          </a:fillRef>
          <a:effectRef idx="0">
            <a:schemeClr val="dk1"/>
          </a:effectRef>
          <a:fontRef idx="minor">
            <a:schemeClr val="dk1"/>
          </a:fontRef>
        </p:style>
        <p:txBody>
          <a:bodyPr wrap="square" rtlCol="0">
            <a:spAutoFit/>
          </a:bodyPr>
          <a:p>
            <a:pPr fontAlgn="auto">
              <a:lnSpc>
                <a:spcPct val="150000"/>
              </a:lnSpc>
            </a:pPr>
            <a:r>
              <a:rPr lang="zh-CN" altLang="en-US" sz="2400" b="1"/>
              <a:t>当</a:t>
            </a:r>
            <a:r>
              <a:rPr lang="en-US" altLang="zh-CN" sz="2400" b="1"/>
              <a:t>K3</a:t>
            </a:r>
            <a:r>
              <a:rPr lang="zh-CN" altLang="en-US" sz="2400" b="1"/>
              <a:t>次列车从蒙古进入俄罗斯，便接入西伯利亚大铁路。西伯利亚大铁路是世界上单一国家之内运行距离最长的直通客运列车</a:t>
            </a:r>
            <a:endParaRPr lang="zh-CN" altLang="en-US" sz="2400" b="1"/>
          </a:p>
        </p:txBody>
      </p:sp>
      <p:pic>
        <p:nvPicPr>
          <p:cNvPr id="120" name="图片 119"/>
          <p:cNvPicPr/>
          <p:nvPr/>
        </p:nvPicPr>
        <p:blipFill>
          <a:blip r:embed="rId3"/>
          <a:stretch>
            <a:fillRect/>
          </a:stretch>
        </p:blipFill>
        <p:spPr>
          <a:xfrm>
            <a:off x="7954645" y="1271270"/>
            <a:ext cx="4150360" cy="2429510"/>
          </a:xfrm>
          <a:prstGeom prst="rect">
            <a:avLst/>
          </a:prstGeom>
          <a:noFill/>
          <a:ln w="9525">
            <a:noFill/>
          </a:ln>
        </p:spPr>
      </p:pic>
      <p:sp>
        <p:nvSpPr>
          <p:cNvPr id="8" name="文本框 7"/>
          <p:cNvSpPr txBox="1"/>
          <p:nvPr/>
        </p:nvSpPr>
        <p:spPr>
          <a:xfrm>
            <a:off x="7954645" y="1271270"/>
            <a:ext cx="3867150" cy="1014730"/>
          </a:xfrm>
          <a:prstGeom prst="rect">
            <a:avLst/>
          </a:prstGeom>
          <a:noFill/>
        </p:spPr>
        <p:txBody>
          <a:bodyPr wrap="square" rtlCol="0">
            <a:spAutoFit/>
          </a:bodyPr>
          <a:p>
            <a:pPr fontAlgn="auto">
              <a:lnSpc>
                <a:spcPct val="125000"/>
              </a:lnSpc>
            </a:pPr>
            <a:r>
              <a:rPr lang="zh-CN" altLang="en-US" sz="2400" b="1">
                <a:solidFill>
                  <a:srgbClr val="FF0000"/>
                </a:solidFill>
                <a:latin typeface="华文中宋" panose="02010600040101010101" charset="-122"/>
                <a:ea typeface="华文中宋" panose="02010600040101010101" charset="-122"/>
              </a:rPr>
              <a:t>东西伯利亚山地：海拔</a:t>
            </a:r>
            <a:r>
              <a:rPr lang="en-US" altLang="zh-CN" sz="2400" b="1">
                <a:solidFill>
                  <a:srgbClr val="FF0000"/>
                </a:solidFill>
                <a:latin typeface="华文中宋" panose="02010600040101010101" charset="-122"/>
                <a:ea typeface="华文中宋" panose="02010600040101010101" charset="-122"/>
              </a:rPr>
              <a:t>1000-2000</a:t>
            </a:r>
            <a:r>
              <a:rPr lang="zh-CN" altLang="en-US" sz="2400" b="1">
                <a:solidFill>
                  <a:srgbClr val="FF0000"/>
                </a:solidFill>
                <a:latin typeface="华文中宋" panose="02010600040101010101" charset="-122"/>
                <a:ea typeface="华文中宋" panose="02010600040101010101" charset="-122"/>
              </a:rPr>
              <a:t>米</a:t>
            </a:r>
            <a:endParaRPr lang="zh-CN" altLang="en-US" sz="2400" b="1">
              <a:solidFill>
                <a:srgbClr val="FF0000"/>
              </a:solidFill>
              <a:latin typeface="华文中宋" panose="02010600040101010101" charset="-122"/>
              <a:ea typeface="华文中宋" panose="02010600040101010101" charset="-122"/>
            </a:endParaRPr>
          </a:p>
        </p:txBody>
      </p:sp>
      <p:pic>
        <p:nvPicPr>
          <p:cNvPr id="121" name="图片 120"/>
          <p:cNvPicPr/>
          <p:nvPr/>
        </p:nvPicPr>
        <p:blipFill>
          <a:blip r:embed="rId4"/>
          <a:stretch>
            <a:fillRect/>
          </a:stretch>
        </p:blipFill>
        <p:spPr>
          <a:xfrm>
            <a:off x="7080885" y="3849370"/>
            <a:ext cx="5024120" cy="2903220"/>
          </a:xfrm>
          <a:prstGeom prst="rect">
            <a:avLst/>
          </a:prstGeom>
          <a:noFill/>
          <a:ln w="9525">
            <a:noFill/>
          </a:ln>
        </p:spPr>
      </p:pic>
      <p:sp>
        <p:nvSpPr>
          <p:cNvPr id="9" name="文本框 8"/>
          <p:cNvSpPr txBox="1"/>
          <p:nvPr/>
        </p:nvSpPr>
        <p:spPr>
          <a:xfrm>
            <a:off x="7080885" y="3849370"/>
            <a:ext cx="2015490" cy="460375"/>
          </a:xfrm>
          <a:prstGeom prst="rect">
            <a:avLst/>
          </a:prstGeom>
          <a:noFill/>
        </p:spPr>
        <p:txBody>
          <a:bodyPr wrap="none" rtlCol="0">
            <a:spAutoFit/>
          </a:bodyPr>
          <a:p>
            <a:r>
              <a:rPr lang="zh-CN" altLang="en-US" sz="2400" b="1">
                <a:solidFill>
                  <a:srgbClr val="FF0000"/>
                </a:solidFill>
                <a:latin typeface="华文中宋" panose="02010600040101010101" charset="-122"/>
                <a:ea typeface="华文中宋" panose="02010600040101010101" charset="-122"/>
              </a:rPr>
              <a:t>亚寒带针叶林</a:t>
            </a:r>
            <a:endParaRPr lang="zh-CN" altLang="en-US" sz="2400" b="1">
              <a:solidFill>
                <a:srgbClr val="FF0000"/>
              </a:solidFill>
              <a:latin typeface="华文中宋" panose="02010600040101010101" charset="-122"/>
              <a:ea typeface="华文中宋" panose="02010600040101010101" charset="-122"/>
            </a:endParaRPr>
          </a:p>
        </p:txBody>
      </p:sp>
      <p:sp>
        <p:nvSpPr>
          <p:cNvPr id="10" name="文本框 9"/>
          <p:cNvSpPr txBox="1"/>
          <p:nvPr/>
        </p:nvSpPr>
        <p:spPr>
          <a:xfrm>
            <a:off x="6466840" y="6397625"/>
            <a:ext cx="5638165" cy="4603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r>
              <a:rPr lang="zh-CN" altLang="en-US" sz="2400" b="1"/>
              <a:t>俄罗斯的森林面积广阔，居</a:t>
            </a:r>
            <a:r>
              <a:rPr lang="zh-CN" altLang="en-US" sz="2400" b="1">
                <a:solidFill>
                  <a:srgbClr val="FF0000"/>
                </a:solidFill>
              </a:rPr>
              <a:t>世界第一位</a:t>
            </a:r>
            <a:r>
              <a:rPr lang="zh-CN" altLang="en-US" sz="2400" b="1"/>
              <a:t>。</a:t>
            </a:r>
            <a:endParaRPr lang="zh-CN" altLang="en-US" sz="2400" b="1"/>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nvSpPr>
        <p:spPr>
          <a:xfrm>
            <a:off x="0" y="0"/>
            <a:ext cx="2621280" cy="583565"/>
          </a:xfrm>
          <a:prstGeom prst="rect">
            <a:avLst/>
          </a:prstGeom>
          <a:noFill/>
        </p:spPr>
        <p:txBody>
          <a:bodyPr wrap="none" rtlCol="0">
            <a:spAutoFit/>
          </a:bodyPr>
          <a:p>
            <a:r>
              <a:rPr lang="zh-CN" sz="3200" b="1">
                <a:latin typeface="微软雅黑" panose="020B0503020204020204" charset="-122"/>
                <a:ea typeface="微软雅黑" panose="020B0503020204020204" charset="-122"/>
                <a:cs typeface="微软雅黑" panose="020B0503020204020204" charset="-122"/>
              </a:rPr>
              <a:t>俄罗斯的地形</a:t>
            </a:r>
            <a:endParaRPr lang="zh-CN" sz="3200" b="1">
              <a:latin typeface="微软雅黑" panose="020B0503020204020204" charset="-122"/>
              <a:ea typeface="微软雅黑" panose="020B0503020204020204" charset="-122"/>
              <a:cs typeface="微软雅黑" panose="020B0503020204020204" charset="-122"/>
            </a:endParaRPr>
          </a:p>
        </p:txBody>
      </p:sp>
      <p:pic>
        <p:nvPicPr>
          <p:cNvPr id="3" name="图片 2"/>
          <p:cNvPicPr>
            <a:picLocks noChangeAspect="1"/>
          </p:cNvPicPr>
          <p:nvPr/>
        </p:nvPicPr>
        <p:blipFill>
          <a:blip r:embed="rId1"/>
          <a:srcRect t="2474"/>
          <a:stretch>
            <a:fillRect/>
          </a:stretch>
        </p:blipFill>
        <p:spPr>
          <a:xfrm>
            <a:off x="3320415" y="1433195"/>
            <a:ext cx="8871585" cy="5424805"/>
          </a:xfrm>
          <a:prstGeom prst="rect">
            <a:avLst/>
          </a:prstGeom>
        </p:spPr>
      </p:pic>
      <p:pic>
        <p:nvPicPr>
          <p:cNvPr id="5" name="图片 4"/>
          <p:cNvPicPr>
            <a:picLocks noChangeAspect="1"/>
          </p:cNvPicPr>
          <p:nvPr/>
        </p:nvPicPr>
        <p:blipFill>
          <a:blip r:embed="rId2"/>
          <a:stretch>
            <a:fillRect/>
          </a:stretch>
        </p:blipFill>
        <p:spPr>
          <a:xfrm>
            <a:off x="160020" y="1709420"/>
            <a:ext cx="2906395" cy="5043170"/>
          </a:xfrm>
          <a:prstGeom prst="rect">
            <a:avLst/>
          </a:prstGeom>
        </p:spPr>
      </p:pic>
      <p:sp>
        <p:nvSpPr>
          <p:cNvPr id="6" name="文本框 5"/>
          <p:cNvSpPr txBox="1"/>
          <p:nvPr/>
        </p:nvSpPr>
        <p:spPr>
          <a:xfrm>
            <a:off x="3235960" y="72390"/>
            <a:ext cx="8869045" cy="1198880"/>
          </a:xfrm>
          <a:prstGeom prst="rect">
            <a:avLst/>
          </a:prstGeom>
          <a:ln>
            <a:solidFill>
              <a:srgbClr val="0070C0"/>
            </a:solidFill>
          </a:ln>
        </p:spPr>
        <p:style>
          <a:lnRef idx="2">
            <a:schemeClr val="dk1"/>
          </a:lnRef>
          <a:fillRef idx="1">
            <a:schemeClr val="lt1"/>
          </a:fillRef>
          <a:effectRef idx="0">
            <a:schemeClr val="dk1"/>
          </a:effectRef>
          <a:fontRef idx="minor">
            <a:schemeClr val="dk1"/>
          </a:fontRef>
        </p:style>
        <p:txBody>
          <a:bodyPr wrap="square" rtlCol="0">
            <a:spAutoFit/>
          </a:bodyPr>
          <a:p>
            <a:pPr fontAlgn="auto">
              <a:lnSpc>
                <a:spcPct val="150000"/>
              </a:lnSpc>
            </a:pPr>
            <a:r>
              <a:rPr lang="zh-CN" altLang="en-US" sz="2400" b="1"/>
              <a:t>当</a:t>
            </a:r>
            <a:r>
              <a:rPr lang="en-US" altLang="zh-CN" sz="2400" b="1"/>
              <a:t>K3</a:t>
            </a:r>
            <a:r>
              <a:rPr lang="zh-CN" altLang="en-US" sz="2400" b="1"/>
              <a:t>次列车从蒙古进入俄罗斯，便接入西伯利亚大铁路。西伯利亚大铁路是世界上单一国家之内运行距离最长的直通客运列车</a:t>
            </a:r>
            <a:endParaRPr lang="zh-CN" altLang="en-US" sz="2400" b="1"/>
          </a:p>
        </p:txBody>
      </p:sp>
      <p:sp>
        <p:nvSpPr>
          <p:cNvPr id="8" name="文本框 7"/>
          <p:cNvSpPr txBox="1"/>
          <p:nvPr/>
        </p:nvSpPr>
        <p:spPr>
          <a:xfrm>
            <a:off x="7954645" y="1271270"/>
            <a:ext cx="3867150" cy="1014730"/>
          </a:xfrm>
          <a:prstGeom prst="rect">
            <a:avLst/>
          </a:prstGeom>
          <a:noFill/>
        </p:spPr>
        <p:txBody>
          <a:bodyPr wrap="square" rtlCol="0">
            <a:spAutoFit/>
          </a:bodyPr>
          <a:p>
            <a:pPr fontAlgn="auto">
              <a:lnSpc>
                <a:spcPct val="125000"/>
              </a:lnSpc>
            </a:pPr>
            <a:r>
              <a:rPr lang="zh-CN" altLang="en-US" sz="2400" b="1">
                <a:solidFill>
                  <a:schemeClr val="bg2"/>
                </a:solidFill>
                <a:latin typeface="华文中宋" panose="02010600040101010101" charset="-122"/>
                <a:ea typeface="华文中宋" panose="02010600040101010101" charset="-122"/>
              </a:rPr>
              <a:t>东西伯利亚山地：海拔</a:t>
            </a:r>
            <a:r>
              <a:rPr lang="en-US" altLang="zh-CN" sz="2400" b="1">
                <a:solidFill>
                  <a:schemeClr val="bg2"/>
                </a:solidFill>
                <a:latin typeface="华文中宋" panose="02010600040101010101" charset="-122"/>
                <a:ea typeface="华文中宋" panose="02010600040101010101" charset="-122"/>
              </a:rPr>
              <a:t>1000-2000</a:t>
            </a:r>
            <a:r>
              <a:rPr lang="zh-CN" altLang="en-US" sz="2400" b="1">
                <a:solidFill>
                  <a:schemeClr val="bg2"/>
                </a:solidFill>
                <a:latin typeface="华文中宋" panose="02010600040101010101" charset="-122"/>
                <a:ea typeface="华文中宋" panose="02010600040101010101" charset="-122"/>
              </a:rPr>
              <a:t>米</a:t>
            </a:r>
            <a:endParaRPr lang="zh-CN" altLang="en-US" sz="2400" b="1">
              <a:solidFill>
                <a:schemeClr val="bg2"/>
              </a:solidFill>
              <a:latin typeface="华文中宋" panose="02010600040101010101" charset="-122"/>
              <a:ea typeface="华文中宋" panose="02010600040101010101" charset="-122"/>
            </a:endParaRPr>
          </a:p>
        </p:txBody>
      </p:sp>
      <p:sp>
        <p:nvSpPr>
          <p:cNvPr id="2" name="矩形 1"/>
          <p:cNvSpPr/>
          <p:nvPr/>
        </p:nvSpPr>
        <p:spPr>
          <a:xfrm>
            <a:off x="8108315" y="4754245"/>
            <a:ext cx="671830" cy="108966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3235960" y="1367155"/>
            <a:ext cx="4458970" cy="46037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p>
            <a:r>
              <a:rPr lang="zh-CN" altLang="en-US" sz="2400" b="1">
                <a:solidFill>
                  <a:srgbClr val="FF0000"/>
                </a:solidFill>
                <a:latin typeface="华文中宋" panose="02010600040101010101" charset="-122"/>
                <a:ea typeface="华文中宋" panose="02010600040101010101" charset="-122"/>
                <a:cs typeface="华文中宋" panose="02010600040101010101" charset="-122"/>
              </a:rPr>
              <a:t>世界上最深的湖泊</a:t>
            </a:r>
            <a:r>
              <a:rPr lang="en-US" altLang="zh-CN" sz="2400" b="1">
                <a:solidFill>
                  <a:srgbClr val="FF0000"/>
                </a:solidFill>
                <a:latin typeface="华文中宋" panose="02010600040101010101" charset="-122"/>
                <a:ea typeface="华文中宋" panose="02010600040101010101" charset="-122"/>
                <a:cs typeface="华文中宋" panose="02010600040101010101" charset="-122"/>
              </a:rPr>
              <a:t>——</a:t>
            </a:r>
            <a:r>
              <a:rPr lang="zh-CN" altLang="en-US" sz="2400" b="1">
                <a:solidFill>
                  <a:srgbClr val="FF0000"/>
                </a:solidFill>
                <a:latin typeface="华文中宋" panose="02010600040101010101" charset="-122"/>
                <a:ea typeface="华文中宋" panose="02010600040101010101" charset="-122"/>
                <a:cs typeface="华文中宋" panose="02010600040101010101" charset="-122"/>
              </a:rPr>
              <a:t>贝加尔湖</a:t>
            </a:r>
            <a:endParaRPr lang="zh-CN" altLang="en-US" sz="2400" b="1">
              <a:solidFill>
                <a:srgbClr val="FF0000"/>
              </a:solidFill>
              <a:latin typeface="华文中宋" panose="02010600040101010101" charset="-122"/>
              <a:ea typeface="华文中宋" panose="02010600040101010101" charset="-122"/>
              <a:cs typeface="华文中宋" panose="02010600040101010101" charset="-122"/>
            </a:endParaRPr>
          </a:p>
        </p:txBody>
      </p:sp>
      <p:pic>
        <p:nvPicPr>
          <p:cNvPr id="122" name="图片 121"/>
          <p:cNvPicPr/>
          <p:nvPr/>
        </p:nvPicPr>
        <p:blipFill>
          <a:blip r:embed="rId3"/>
          <a:srcRect b="10089"/>
          <a:stretch>
            <a:fillRect/>
          </a:stretch>
        </p:blipFill>
        <p:spPr>
          <a:xfrm>
            <a:off x="3594100" y="1923415"/>
            <a:ext cx="3815715" cy="2548255"/>
          </a:xfrm>
          <a:prstGeom prst="rect">
            <a:avLst/>
          </a:prstGeom>
          <a:noFill/>
          <a:ln w="9525">
            <a:noFill/>
          </a:ln>
        </p:spPr>
      </p:pic>
      <p:pic>
        <p:nvPicPr>
          <p:cNvPr id="123" name="图片 122"/>
          <p:cNvPicPr/>
          <p:nvPr/>
        </p:nvPicPr>
        <p:blipFill>
          <a:blip r:embed="rId4"/>
          <a:stretch>
            <a:fillRect/>
          </a:stretch>
        </p:blipFill>
        <p:spPr>
          <a:xfrm>
            <a:off x="7790815" y="1923415"/>
            <a:ext cx="3750310" cy="2547620"/>
          </a:xfrm>
          <a:prstGeom prst="rect">
            <a:avLst/>
          </a:prstGeom>
          <a:noFill/>
          <a:ln w="9525">
            <a:noFill/>
          </a:ln>
        </p:spPr>
      </p:pic>
      <p:sp>
        <p:nvSpPr>
          <p:cNvPr id="11" name="文本框 10"/>
          <p:cNvSpPr txBox="1"/>
          <p:nvPr/>
        </p:nvSpPr>
        <p:spPr>
          <a:xfrm>
            <a:off x="3494405" y="4567555"/>
            <a:ext cx="8523605" cy="1753235"/>
          </a:xfrm>
          <a:prstGeom prst="rect">
            <a:avLst/>
          </a:prstGeom>
          <a:ln w="12700">
            <a:solidFill>
              <a:srgbClr val="0070C0"/>
            </a:solidFill>
          </a:ln>
        </p:spPr>
        <p:style>
          <a:lnRef idx="2">
            <a:schemeClr val="accent1"/>
          </a:lnRef>
          <a:fillRef idx="1">
            <a:schemeClr val="lt1"/>
          </a:fillRef>
          <a:effectRef idx="0">
            <a:schemeClr val="accent1"/>
          </a:effectRef>
          <a:fontRef idx="minor">
            <a:schemeClr val="dk1"/>
          </a:fontRef>
        </p:style>
        <p:txBody>
          <a:bodyPr wrap="square" rtlCol="0">
            <a:spAutoFit/>
          </a:bodyPr>
          <a:p>
            <a:pPr fontAlgn="auto">
              <a:lnSpc>
                <a:spcPct val="150000"/>
              </a:lnSpc>
            </a:pPr>
            <a:r>
              <a:rPr lang="zh-CN" altLang="en-US" sz="2400" b="1"/>
              <a:t>贝加尔湖平均水深</a:t>
            </a:r>
            <a:r>
              <a:rPr lang="en-US" altLang="zh-CN" sz="2400" b="1"/>
              <a:t>730</a:t>
            </a:r>
            <a:r>
              <a:rPr lang="zh-CN" altLang="en-US" sz="2400" b="1"/>
              <a:t>米，最深处</a:t>
            </a:r>
            <a:r>
              <a:rPr lang="en-US" altLang="zh-CN" sz="2400" b="1"/>
              <a:t>1620</a:t>
            </a:r>
            <a:r>
              <a:rPr lang="zh-CN" altLang="en-US" sz="2400" b="1"/>
              <a:t>米，是世界最深的淡水湖。湖水清澈透明，动植物资源丰富，每年有半年左右的时间为冰封期，可看到神奇梦幻的气泡冰，被誉为</a:t>
            </a:r>
            <a:r>
              <a:rPr lang="en-US" altLang="zh-CN" sz="2400" b="1"/>
              <a:t>“</a:t>
            </a:r>
            <a:r>
              <a:rPr lang="zh-CN" altLang="en-US" sz="2400" b="1"/>
              <a:t>西伯利亚明珠</a:t>
            </a:r>
            <a:r>
              <a:rPr lang="en-US" altLang="zh-CN" sz="2400" b="1"/>
              <a:t>”</a:t>
            </a:r>
            <a:r>
              <a:rPr lang="zh-CN" altLang="en-US" sz="2400" b="1"/>
              <a:t>。</a:t>
            </a:r>
            <a:endParaRPr lang="zh-CN" altLang="en-US" sz="2400" b="1"/>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11"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nvSpPr>
        <p:spPr>
          <a:xfrm>
            <a:off x="0" y="0"/>
            <a:ext cx="2621280" cy="583565"/>
          </a:xfrm>
          <a:prstGeom prst="rect">
            <a:avLst/>
          </a:prstGeom>
          <a:noFill/>
        </p:spPr>
        <p:txBody>
          <a:bodyPr wrap="none" rtlCol="0">
            <a:spAutoFit/>
          </a:bodyPr>
          <a:p>
            <a:r>
              <a:rPr lang="zh-CN" sz="3200" b="1">
                <a:latin typeface="微软雅黑" panose="020B0503020204020204" charset="-122"/>
                <a:ea typeface="微软雅黑" panose="020B0503020204020204" charset="-122"/>
                <a:cs typeface="微软雅黑" panose="020B0503020204020204" charset="-122"/>
              </a:rPr>
              <a:t>俄罗斯的地形</a:t>
            </a:r>
            <a:endParaRPr lang="zh-CN" sz="3200" b="1">
              <a:latin typeface="微软雅黑" panose="020B0503020204020204" charset="-122"/>
              <a:ea typeface="微软雅黑" panose="020B0503020204020204" charset="-122"/>
              <a:cs typeface="微软雅黑" panose="020B0503020204020204" charset="-122"/>
            </a:endParaRPr>
          </a:p>
        </p:txBody>
      </p:sp>
      <p:pic>
        <p:nvPicPr>
          <p:cNvPr id="5" name="图片 4"/>
          <p:cNvPicPr>
            <a:picLocks noChangeAspect="1"/>
          </p:cNvPicPr>
          <p:nvPr/>
        </p:nvPicPr>
        <p:blipFill>
          <a:blip r:embed="rId1"/>
          <a:stretch>
            <a:fillRect/>
          </a:stretch>
        </p:blipFill>
        <p:spPr>
          <a:xfrm>
            <a:off x="160020" y="1709420"/>
            <a:ext cx="2906395" cy="5043170"/>
          </a:xfrm>
          <a:prstGeom prst="rect">
            <a:avLst/>
          </a:prstGeom>
        </p:spPr>
      </p:pic>
      <p:sp>
        <p:nvSpPr>
          <p:cNvPr id="6" name="文本框 5"/>
          <p:cNvSpPr txBox="1"/>
          <p:nvPr/>
        </p:nvSpPr>
        <p:spPr>
          <a:xfrm>
            <a:off x="3235960" y="72390"/>
            <a:ext cx="8869045" cy="1198880"/>
          </a:xfrm>
          <a:prstGeom prst="rect">
            <a:avLst/>
          </a:prstGeom>
          <a:ln>
            <a:solidFill>
              <a:srgbClr val="0070C0"/>
            </a:solidFill>
          </a:ln>
        </p:spPr>
        <p:style>
          <a:lnRef idx="2">
            <a:schemeClr val="dk1"/>
          </a:lnRef>
          <a:fillRef idx="1">
            <a:schemeClr val="lt1"/>
          </a:fillRef>
          <a:effectRef idx="0">
            <a:schemeClr val="dk1"/>
          </a:effectRef>
          <a:fontRef idx="minor">
            <a:schemeClr val="dk1"/>
          </a:fontRef>
        </p:style>
        <p:txBody>
          <a:bodyPr wrap="square" rtlCol="0">
            <a:spAutoFit/>
          </a:bodyPr>
          <a:p>
            <a:pPr fontAlgn="auto">
              <a:lnSpc>
                <a:spcPct val="150000"/>
              </a:lnSpc>
            </a:pPr>
            <a:r>
              <a:rPr lang="zh-CN" altLang="en-US" sz="2400" b="1"/>
              <a:t>当</a:t>
            </a:r>
            <a:r>
              <a:rPr lang="en-US" altLang="zh-CN" sz="2400" b="1"/>
              <a:t>K3</a:t>
            </a:r>
            <a:r>
              <a:rPr lang="zh-CN" altLang="en-US" sz="2400" b="1"/>
              <a:t>次列车从蒙古进入俄罗斯，便接入西伯利亚大铁路。西伯利亚大铁路是世界上单一国家之内运行距离最长的直通客运列车</a:t>
            </a:r>
            <a:endParaRPr lang="zh-CN" altLang="en-US" sz="2400" b="1"/>
          </a:p>
        </p:txBody>
      </p:sp>
      <p:sp>
        <p:nvSpPr>
          <p:cNvPr id="8" name="文本框 7"/>
          <p:cNvSpPr txBox="1"/>
          <p:nvPr/>
        </p:nvSpPr>
        <p:spPr>
          <a:xfrm>
            <a:off x="7954645" y="1271270"/>
            <a:ext cx="3867150" cy="1014730"/>
          </a:xfrm>
          <a:prstGeom prst="rect">
            <a:avLst/>
          </a:prstGeom>
          <a:noFill/>
        </p:spPr>
        <p:txBody>
          <a:bodyPr wrap="square" rtlCol="0">
            <a:spAutoFit/>
          </a:bodyPr>
          <a:p>
            <a:pPr fontAlgn="auto">
              <a:lnSpc>
                <a:spcPct val="125000"/>
              </a:lnSpc>
            </a:pPr>
            <a:r>
              <a:rPr lang="zh-CN" altLang="en-US" sz="2400" b="1">
                <a:solidFill>
                  <a:schemeClr val="bg2"/>
                </a:solidFill>
                <a:latin typeface="华文中宋" panose="02010600040101010101" charset="-122"/>
                <a:ea typeface="华文中宋" panose="02010600040101010101" charset="-122"/>
              </a:rPr>
              <a:t>东西伯利亚山地：海拔</a:t>
            </a:r>
            <a:r>
              <a:rPr lang="en-US" altLang="zh-CN" sz="2400" b="1">
                <a:solidFill>
                  <a:schemeClr val="bg2"/>
                </a:solidFill>
                <a:latin typeface="华文中宋" panose="02010600040101010101" charset="-122"/>
                <a:ea typeface="华文中宋" panose="02010600040101010101" charset="-122"/>
              </a:rPr>
              <a:t>1000-2000</a:t>
            </a:r>
            <a:r>
              <a:rPr lang="zh-CN" altLang="en-US" sz="2400" b="1">
                <a:solidFill>
                  <a:schemeClr val="bg2"/>
                </a:solidFill>
                <a:latin typeface="华文中宋" panose="02010600040101010101" charset="-122"/>
                <a:ea typeface="华文中宋" panose="02010600040101010101" charset="-122"/>
              </a:rPr>
              <a:t>米</a:t>
            </a:r>
            <a:endParaRPr lang="zh-CN" altLang="en-US" sz="2400" b="1">
              <a:solidFill>
                <a:schemeClr val="bg2"/>
              </a:solidFill>
              <a:latin typeface="华文中宋" panose="02010600040101010101" charset="-122"/>
              <a:ea typeface="华文中宋" panose="02010600040101010101" charset="-122"/>
            </a:endParaRPr>
          </a:p>
        </p:txBody>
      </p:sp>
      <p:pic>
        <p:nvPicPr>
          <p:cNvPr id="9" name="图片 8" descr="IMG_1069(20211121-141430)"/>
          <p:cNvPicPr>
            <a:picLocks noChangeAspect="1"/>
          </p:cNvPicPr>
          <p:nvPr/>
        </p:nvPicPr>
        <p:blipFill>
          <a:blip r:embed="rId2"/>
          <a:stretch>
            <a:fillRect/>
          </a:stretch>
        </p:blipFill>
        <p:spPr>
          <a:xfrm>
            <a:off x="3309620" y="1327785"/>
            <a:ext cx="8721090" cy="5530215"/>
          </a:xfrm>
          <a:prstGeom prst="rect">
            <a:avLst/>
          </a:prstGeom>
        </p:spPr>
      </p:pic>
      <p:pic>
        <p:nvPicPr>
          <p:cNvPr id="124" name="图片 123"/>
          <p:cNvPicPr/>
          <p:nvPr/>
        </p:nvPicPr>
        <p:blipFill>
          <a:blip r:embed="rId3"/>
          <a:stretch>
            <a:fillRect/>
          </a:stretch>
        </p:blipFill>
        <p:spPr>
          <a:xfrm>
            <a:off x="7414260" y="1327785"/>
            <a:ext cx="4690745" cy="3258820"/>
          </a:xfrm>
          <a:prstGeom prst="rect">
            <a:avLst/>
          </a:prstGeom>
          <a:noFill/>
          <a:ln w="9525">
            <a:noFill/>
          </a:ln>
        </p:spPr>
      </p:pic>
      <p:sp>
        <p:nvSpPr>
          <p:cNvPr id="10" name="文本框 9"/>
          <p:cNvSpPr txBox="1"/>
          <p:nvPr/>
        </p:nvSpPr>
        <p:spPr>
          <a:xfrm>
            <a:off x="7414260" y="1327785"/>
            <a:ext cx="4690110" cy="1198880"/>
          </a:xfrm>
          <a:prstGeom prst="rect">
            <a:avLst/>
          </a:prstGeom>
          <a:noFill/>
        </p:spPr>
        <p:txBody>
          <a:bodyPr wrap="square" rtlCol="0">
            <a:spAutoFit/>
          </a:bodyPr>
          <a:p>
            <a:pPr fontAlgn="auto">
              <a:lnSpc>
                <a:spcPct val="150000"/>
              </a:lnSpc>
            </a:pPr>
            <a:r>
              <a:rPr lang="zh-CN" altLang="en-US" sz="2400" b="1">
                <a:solidFill>
                  <a:srgbClr val="FF0000"/>
                </a:solidFill>
                <a:latin typeface="华文中宋" panose="02010600040101010101" charset="-122"/>
                <a:ea typeface="华文中宋" panose="02010600040101010101" charset="-122"/>
              </a:rPr>
              <a:t>勒拿河：自南向北注入北冰洋（地形区分界线）</a:t>
            </a:r>
            <a:endParaRPr lang="zh-CN" altLang="en-US" sz="2400" b="1">
              <a:solidFill>
                <a:srgbClr val="FF0000"/>
              </a:solidFill>
              <a:latin typeface="华文中宋" panose="02010600040101010101" charset="-122"/>
              <a:ea typeface="华文中宋" panose="02010600040101010101" charset="-122"/>
            </a:endParaRPr>
          </a:p>
        </p:txBody>
      </p:sp>
      <p:pic>
        <p:nvPicPr>
          <p:cNvPr id="12" name="图片 11"/>
          <p:cNvPicPr>
            <a:picLocks noChangeAspect="1"/>
          </p:cNvPicPr>
          <p:nvPr/>
        </p:nvPicPr>
        <p:blipFill>
          <a:blip r:embed="rId4"/>
          <a:stretch>
            <a:fillRect/>
          </a:stretch>
        </p:blipFill>
        <p:spPr>
          <a:xfrm>
            <a:off x="3111500" y="3647440"/>
            <a:ext cx="5030470" cy="3034665"/>
          </a:xfrm>
          <a:prstGeom prst="rect">
            <a:avLst/>
          </a:prstGeom>
        </p:spPr>
      </p:pic>
      <p:sp>
        <p:nvSpPr>
          <p:cNvPr id="13" name="文本框 12"/>
          <p:cNvSpPr txBox="1"/>
          <p:nvPr/>
        </p:nvSpPr>
        <p:spPr>
          <a:xfrm>
            <a:off x="3111500" y="5553710"/>
            <a:ext cx="4928235" cy="1198880"/>
          </a:xfrm>
          <a:prstGeom prst="rect">
            <a:avLst/>
          </a:prstGeom>
          <a:noFill/>
        </p:spPr>
        <p:txBody>
          <a:bodyPr wrap="square" rtlCol="0">
            <a:spAutoFit/>
          </a:bodyPr>
          <a:p>
            <a:pPr fontAlgn="auto">
              <a:lnSpc>
                <a:spcPct val="150000"/>
              </a:lnSpc>
            </a:pPr>
            <a:r>
              <a:rPr lang="zh-CN" altLang="en-US" sz="2400" b="1">
                <a:solidFill>
                  <a:srgbClr val="FF0000"/>
                </a:solidFill>
                <a:latin typeface="华文中宋" panose="02010600040101010101" charset="-122"/>
                <a:ea typeface="华文中宋" panose="02010600040101010101" charset="-122"/>
              </a:rPr>
              <a:t>中西伯利亚高原：海拔</a:t>
            </a:r>
            <a:r>
              <a:rPr lang="en-US" altLang="zh-CN" sz="2400" b="1">
                <a:solidFill>
                  <a:srgbClr val="FF0000"/>
                </a:solidFill>
                <a:latin typeface="华文中宋" panose="02010600040101010101" charset="-122"/>
                <a:ea typeface="华文中宋" panose="02010600040101010101" charset="-122"/>
              </a:rPr>
              <a:t>500-1000</a:t>
            </a:r>
            <a:r>
              <a:rPr lang="zh-CN" altLang="en-US" sz="2400" b="1">
                <a:solidFill>
                  <a:srgbClr val="FF0000"/>
                </a:solidFill>
                <a:latin typeface="华文中宋" panose="02010600040101010101" charset="-122"/>
                <a:ea typeface="华文中宋" panose="02010600040101010101" charset="-122"/>
              </a:rPr>
              <a:t>米，地形破碎</a:t>
            </a:r>
            <a:endParaRPr lang="zh-CN" altLang="en-US" sz="2400" b="1">
              <a:solidFill>
                <a:srgbClr val="FF0000"/>
              </a:solidFill>
              <a:latin typeface="华文中宋" panose="02010600040101010101" charset="-122"/>
              <a:ea typeface="华文中宋" panose="02010600040101010101" charset="-122"/>
            </a:endParaRPr>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24"/>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nvSpPr>
        <p:spPr>
          <a:xfrm>
            <a:off x="0" y="0"/>
            <a:ext cx="2621280" cy="583565"/>
          </a:xfrm>
          <a:prstGeom prst="rect">
            <a:avLst/>
          </a:prstGeom>
          <a:noFill/>
        </p:spPr>
        <p:txBody>
          <a:bodyPr wrap="none" rtlCol="0">
            <a:spAutoFit/>
          </a:bodyPr>
          <a:p>
            <a:r>
              <a:rPr lang="zh-CN" sz="3200" b="1">
                <a:latin typeface="微软雅黑" panose="020B0503020204020204" charset="-122"/>
                <a:ea typeface="微软雅黑" panose="020B0503020204020204" charset="-122"/>
                <a:cs typeface="微软雅黑" panose="020B0503020204020204" charset="-122"/>
              </a:rPr>
              <a:t>俄罗斯的地形</a:t>
            </a:r>
            <a:endParaRPr lang="zh-CN" sz="3200" b="1">
              <a:latin typeface="微软雅黑" panose="020B0503020204020204" charset="-122"/>
              <a:ea typeface="微软雅黑" panose="020B0503020204020204" charset="-122"/>
              <a:cs typeface="微软雅黑" panose="020B0503020204020204" charset="-122"/>
            </a:endParaRPr>
          </a:p>
        </p:txBody>
      </p:sp>
      <p:pic>
        <p:nvPicPr>
          <p:cNvPr id="5" name="图片 4"/>
          <p:cNvPicPr>
            <a:picLocks noChangeAspect="1"/>
          </p:cNvPicPr>
          <p:nvPr/>
        </p:nvPicPr>
        <p:blipFill>
          <a:blip r:embed="rId1"/>
          <a:stretch>
            <a:fillRect/>
          </a:stretch>
        </p:blipFill>
        <p:spPr>
          <a:xfrm>
            <a:off x="160020" y="1709420"/>
            <a:ext cx="2906395" cy="5043170"/>
          </a:xfrm>
          <a:prstGeom prst="rect">
            <a:avLst/>
          </a:prstGeom>
        </p:spPr>
      </p:pic>
      <p:sp>
        <p:nvSpPr>
          <p:cNvPr id="6" name="文本框 5"/>
          <p:cNvSpPr txBox="1"/>
          <p:nvPr/>
        </p:nvSpPr>
        <p:spPr>
          <a:xfrm>
            <a:off x="3235960" y="72390"/>
            <a:ext cx="8869045" cy="1198880"/>
          </a:xfrm>
          <a:prstGeom prst="rect">
            <a:avLst/>
          </a:prstGeom>
          <a:ln>
            <a:solidFill>
              <a:srgbClr val="0070C0"/>
            </a:solidFill>
          </a:ln>
        </p:spPr>
        <p:style>
          <a:lnRef idx="2">
            <a:schemeClr val="dk1"/>
          </a:lnRef>
          <a:fillRef idx="1">
            <a:schemeClr val="lt1"/>
          </a:fillRef>
          <a:effectRef idx="0">
            <a:schemeClr val="dk1"/>
          </a:effectRef>
          <a:fontRef idx="minor">
            <a:schemeClr val="dk1"/>
          </a:fontRef>
        </p:style>
        <p:txBody>
          <a:bodyPr wrap="square" rtlCol="0">
            <a:spAutoFit/>
          </a:bodyPr>
          <a:p>
            <a:pPr fontAlgn="auto">
              <a:lnSpc>
                <a:spcPct val="150000"/>
              </a:lnSpc>
            </a:pPr>
            <a:r>
              <a:rPr lang="zh-CN" altLang="en-US" sz="2400" b="1"/>
              <a:t>当</a:t>
            </a:r>
            <a:r>
              <a:rPr lang="en-US" altLang="zh-CN" sz="2400" b="1"/>
              <a:t>K3</a:t>
            </a:r>
            <a:r>
              <a:rPr lang="zh-CN" altLang="en-US" sz="2400" b="1"/>
              <a:t>次列车从蒙古进入俄罗斯，便接入西伯利亚大铁路。西伯利亚大铁路是世界上单一国家之内运行距离最长的直通客运列车</a:t>
            </a:r>
            <a:endParaRPr lang="zh-CN" altLang="en-US" sz="2400" b="1"/>
          </a:p>
        </p:txBody>
      </p:sp>
      <p:sp>
        <p:nvSpPr>
          <p:cNvPr id="8" name="文本框 7"/>
          <p:cNvSpPr txBox="1"/>
          <p:nvPr/>
        </p:nvSpPr>
        <p:spPr>
          <a:xfrm>
            <a:off x="7954645" y="1271270"/>
            <a:ext cx="3867150" cy="1014730"/>
          </a:xfrm>
          <a:prstGeom prst="rect">
            <a:avLst/>
          </a:prstGeom>
          <a:noFill/>
        </p:spPr>
        <p:txBody>
          <a:bodyPr wrap="square" rtlCol="0">
            <a:spAutoFit/>
          </a:bodyPr>
          <a:p>
            <a:pPr fontAlgn="auto">
              <a:lnSpc>
                <a:spcPct val="125000"/>
              </a:lnSpc>
            </a:pPr>
            <a:r>
              <a:rPr lang="zh-CN" altLang="en-US" sz="2400" b="1">
                <a:solidFill>
                  <a:schemeClr val="bg2"/>
                </a:solidFill>
                <a:latin typeface="华文中宋" panose="02010600040101010101" charset="-122"/>
                <a:ea typeface="华文中宋" panose="02010600040101010101" charset="-122"/>
              </a:rPr>
              <a:t>东西伯利亚山地：海拔</a:t>
            </a:r>
            <a:r>
              <a:rPr lang="en-US" altLang="zh-CN" sz="2400" b="1">
                <a:solidFill>
                  <a:schemeClr val="bg2"/>
                </a:solidFill>
                <a:latin typeface="华文中宋" panose="02010600040101010101" charset="-122"/>
                <a:ea typeface="华文中宋" panose="02010600040101010101" charset="-122"/>
              </a:rPr>
              <a:t>1000-2000</a:t>
            </a:r>
            <a:r>
              <a:rPr lang="zh-CN" altLang="en-US" sz="2400" b="1">
                <a:solidFill>
                  <a:schemeClr val="bg2"/>
                </a:solidFill>
                <a:latin typeface="华文中宋" panose="02010600040101010101" charset="-122"/>
                <a:ea typeface="华文中宋" panose="02010600040101010101" charset="-122"/>
              </a:rPr>
              <a:t>米</a:t>
            </a:r>
            <a:endParaRPr lang="zh-CN" altLang="en-US" sz="2400" b="1">
              <a:solidFill>
                <a:schemeClr val="bg2"/>
              </a:solidFill>
              <a:latin typeface="华文中宋" panose="02010600040101010101" charset="-122"/>
              <a:ea typeface="华文中宋" panose="02010600040101010101" charset="-122"/>
            </a:endParaRPr>
          </a:p>
        </p:txBody>
      </p:sp>
      <p:sp>
        <p:nvSpPr>
          <p:cNvPr id="10" name="文本框 9"/>
          <p:cNvSpPr txBox="1"/>
          <p:nvPr/>
        </p:nvSpPr>
        <p:spPr>
          <a:xfrm>
            <a:off x="7414260" y="1327785"/>
            <a:ext cx="2931795" cy="460375"/>
          </a:xfrm>
          <a:prstGeom prst="rect">
            <a:avLst/>
          </a:prstGeom>
          <a:noFill/>
        </p:spPr>
        <p:txBody>
          <a:bodyPr wrap="none" rtlCol="0">
            <a:spAutoFit/>
          </a:bodyPr>
          <a:p>
            <a:r>
              <a:rPr lang="zh-CN" altLang="en-US" sz="2400" b="1">
                <a:solidFill>
                  <a:schemeClr val="bg2"/>
                </a:solidFill>
                <a:latin typeface="华文中宋" panose="02010600040101010101" charset="-122"/>
                <a:ea typeface="华文中宋" panose="02010600040101010101" charset="-122"/>
              </a:rPr>
              <a:t>勒拿河：注入北冰洋</a:t>
            </a:r>
            <a:endParaRPr lang="zh-CN" altLang="en-US" sz="2400" b="1">
              <a:solidFill>
                <a:schemeClr val="bg2"/>
              </a:solidFill>
              <a:latin typeface="华文中宋" panose="02010600040101010101" charset="-122"/>
              <a:ea typeface="华文中宋" panose="02010600040101010101" charset="-122"/>
            </a:endParaRPr>
          </a:p>
        </p:txBody>
      </p:sp>
      <p:sp>
        <p:nvSpPr>
          <p:cNvPr id="13" name="文本框 12"/>
          <p:cNvSpPr txBox="1"/>
          <p:nvPr/>
        </p:nvSpPr>
        <p:spPr>
          <a:xfrm>
            <a:off x="3111500" y="5553710"/>
            <a:ext cx="4928235" cy="1198880"/>
          </a:xfrm>
          <a:prstGeom prst="rect">
            <a:avLst/>
          </a:prstGeom>
          <a:noFill/>
        </p:spPr>
        <p:txBody>
          <a:bodyPr wrap="square" rtlCol="0">
            <a:spAutoFit/>
          </a:bodyPr>
          <a:p>
            <a:pPr fontAlgn="auto">
              <a:lnSpc>
                <a:spcPct val="150000"/>
              </a:lnSpc>
            </a:pPr>
            <a:r>
              <a:rPr lang="zh-CN" altLang="en-US" sz="2400" b="1">
                <a:solidFill>
                  <a:schemeClr val="bg2"/>
                </a:solidFill>
                <a:latin typeface="华文中宋" panose="02010600040101010101" charset="-122"/>
                <a:ea typeface="华文中宋" panose="02010600040101010101" charset="-122"/>
              </a:rPr>
              <a:t>中西伯利亚高原：海拔</a:t>
            </a:r>
            <a:r>
              <a:rPr lang="en-US" altLang="zh-CN" sz="2400" b="1">
                <a:solidFill>
                  <a:schemeClr val="bg2"/>
                </a:solidFill>
                <a:latin typeface="华文中宋" panose="02010600040101010101" charset="-122"/>
                <a:ea typeface="华文中宋" panose="02010600040101010101" charset="-122"/>
              </a:rPr>
              <a:t>500-700</a:t>
            </a:r>
            <a:r>
              <a:rPr lang="zh-CN" altLang="en-US" sz="2400" b="1">
                <a:solidFill>
                  <a:schemeClr val="bg2"/>
                </a:solidFill>
                <a:latin typeface="华文中宋" panose="02010600040101010101" charset="-122"/>
                <a:ea typeface="华文中宋" panose="02010600040101010101" charset="-122"/>
              </a:rPr>
              <a:t>米，地形破碎</a:t>
            </a:r>
            <a:endParaRPr lang="zh-CN" altLang="en-US" sz="2400" b="1">
              <a:solidFill>
                <a:schemeClr val="bg2"/>
              </a:solidFill>
              <a:latin typeface="华文中宋" panose="02010600040101010101" charset="-122"/>
              <a:ea typeface="华文中宋" panose="02010600040101010101" charset="-122"/>
            </a:endParaRPr>
          </a:p>
        </p:txBody>
      </p:sp>
      <p:pic>
        <p:nvPicPr>
          <p:cNvPr id="2" name="图片 1" descr="C:/Users/deng/AppData/Local/Temp/picturecompress_20211121142320/output_1.pngoutput_1"/>
          <p:cNvPicPr>
            <a:picLocks noChangeAspect="1"/>
          </p:cNvPicPr>
          <p:nvPr/>
        </p:nvPicPr>
        <p:blipFill>
          <a:blip r:embed="rId2"/>
          <a:stretch>
            <a:fillRect/>
          </a:stretch>
        </p:blipFill>
        <p:spPr>
          <a:xfrm>
            <a:off x="3177540" y="1481455"/>
            <a:ext cx="8927465" cy="5192395"/>
          </a:xfrm>
          <a:prstGeom prst="rect">
            <a:avLst/>
          </a:prstGeom>
        </p:spPr>
      </p:pic>
      <p:pic>
        <p:nvPicPr>
          <p:cNvPr id="125" name="图片 124"/>
          <p:cNvPicPr/>
          <p:nvPr/>
        </p:nvPicPr>
        <p:blipFill>
          <a:blip r:embed="rId3"/>
          <a:stretch>
            <a:fillRect/>
          </a:stretch>
        </p:blipFill>
        <p:spPr>
          <a:xfrm>
            <a:off x="7342505" y="1271270"/>
            <a:ext cx="4762500" cy="3162300"/>
          </a:xfrm>
          <a:prstGeom prst="rect">
            <a:avLst/>
          </a:prstGeom>
          <a:noFill/>
          <a:ln w="9525">
            <a:noFill/>
          </a:ln>
        </p:spPr>
      </p:pic>
      <p:sp>
        <p:nvSpPr>
          <p:cNvPr id="3" name="文本框 2"/>
          <p:cNvSpPr txBox="1"/>
          <p:nvPr/>
        </p:nvSpPr>
        <p:spPr>
          <a:xfrm>
            <a:off x="7342505" y="1327785"/>
            <a:ext cx="4762500" cy="1198880"/>
          </a:xfrm>
          <a:prstGeom prst="rect">
            <a:avLst/>
          </a:prstGeom>
          <a:noFill/>
        </p:spPr>
        <p:txBody>
          <a:bodyPr wrap="square" rtlCol="0">
            <a:spAutoFit/>
          </a:bodyPr>
          <a:p>
            <a:pPr fontAlgn="auto">
              <a:lnSpc>
                <a:spcPct val="150000"/>
              </a:lnSpc>
            </a:pPr>
            <a:r>
              <a:rPr lang="zh-CN" altLang="en-US" sz="2400" b="1">
                <a:solidFill>
                  <a:srgbClr val="FF0000"/>
                </a:solidFill>
                <a:latin typeface="华文中宋" panose="02010600040101010101" charset="-122"/>
                <a:ea typeface="华文中宋" panose="02010600040101010101" charset="-122"/>
              </a:rPr>
              <a:t>叶尼塞河：自南向北注入北冰洋（地形区分界线）</a:t>
            </a:r>
            <a:endParaRPr lang="zh-CN" altLang="en-US" sz="2400" b="1">
              <a:solidFill>
                <a:srgbClr val="FF0000"/>
              </a:solidFill>
              <a:latin typeface="华文中宋" panose="02010600040101010101" charset="-122"/>
              <a:ea typeface="华文中宋" panose="02010600040101010101" charset="-122"/>
            </a:endParaRPr>
          </a:p>
        </p:txBody>
      </p:sp>
      <p:pic>
        <p:nvPicPr>
          <p:cNvPr id="126" name="图片 125"/>
          <p:cNvPicPr/>
          <p:nvPr/>
        </p:nvPicPr>
        <p:blipFill>
          <a:blip r:embed="rId4"/>
          <a:stretch>
            <a:fillRect/>
          </a:stretch>
        </p:blipFill>
        <p:spPr>
          <a:xfrm>
            <a:off x="3359785" y="3561715"/>
            <a:ext cx="4776470" cy="3112135"/>
          </a:xfrm>
          <a:prstGeom prst="rect">
            <a:avLst/>
          </a:prstGeom>
          <a:noFill/>
          <a:ln w="9525">
            <a:noFill/>
          </a:ln>
        </p:spPr>
      </p:pic>
      <p:pic>
        <p:nvPicPr>
          <p:cNvPr id="127" name="图片 126"/>
          <p:cNvPicPr/>
          <p:nvPr/>
        </p:nvPicPr>
        <p:blipFill>
          <a:blip r:embed="rId5"/>
          <a:stretch>
            <a:fillRect/>
          </a:stretch>
        </p:blipFill>
        <p:spPr>
          <a:xfrm>
            <a:off x="8136255" y="3561715"/>
            <a:ext cx="4014470" cy="3112770"/>
          </a:xfrm>
          <a:prstGeom prst="rect">
            <a:avLst/>
          </a:prstGeom>
          <a:noFill/>
          <a:ln w="9525">
            <a:noFill/>
          </a:ln>
        </p:spPr>
      </p:pic>
      <p:sp>
        <p:nvSpPr>
          <p:cNvPr id="4" name="文本框 3"/>
          <p:cNvSpPr txBox="1"/>
          <p:nvPr/>
        </p:nvSpPr>
        <p:spPr>
          <a:xfrm>
            <a:off x="3359785" y="3561715"/>
            <a:ext cx="8791575" cy="1198880"/>
          </a:xfrm>
          <a:prstGeom prst="rect">
            <a:avLst/>
          </a:prstGeom>
          <a:noFill/>
        </p:spPr>
        <p:txBody>
          <a:bodyPr wrap="square" rtlCol="0">
            <a:spAutoFit/>
          </a:bodyPr>
          <a:p>
            <a:pPr fontAlgn="auto">
              <a:lnSpc>
                <a:spcPct val="150000"/>
              </a:lnSpc>
            </a:pPr>
            <a:r>
              <a:rPr lang="zh-CN" altLang="en-US" sz="2400" b="1">
                <a:solidFill>
                  <a:srgbClr val="FF0000"/>
                </a:solidFill>
                <a:latin typeface="华文中宋" panose="02010600040101010101" charset="-122"/>
                <a:ea typeface="华文中宋" panose="02010600040101010101" charset="-122"/>
              </a:rPr>
              <a:t>西西伯利亚平原：亚洲第一大平原，地势低平，湖网密布，沼泽连片</a:t>
            </a:r>
            <a:endParaRPr lang="zh-CN" altLang="en-US" sz="2400" b="1">
              <a:solidFill>
                <a:srgbClr val="FF0000"/>
              </a:solidFill>
              <a:latin typeface="华文中宋" panose="02010600040101010101" charset="-122"/>
              <a:ea typeface="华文中宋" panose="02010600040101010101" charset="-122"/>
            </a:endParaRPr>
          </a:p>
        </p:txBody>
      </p:sp>
      <p:sp>
        <p:nvSpPr>
          <p:cNvPr id="11" name="文本框 10"/>
          <p:cNvSpPr txBox="1"/>
          <p:nvPr/>
        </p:nvSpPr>
        <p:spPr>
          <a:xfrm>
            <a:off x="6188075" y="4794885"/>
            <a:ext cx="3009900" cy="1198880"/>
          </a:xfrm>
          <a:prstGeom prst="rect">
            <a:avLst/>
          </a:prstGeom>
          <a:noFill/>
        </p:spPr>
        <p:txBody>
          <a:bodyPr wrap="square" rtlCol="0">
            <a:spAutoFit/>
          </a:bodyPr>
          <a:p>
            <a:pPr fontAlgn="auto">
              <a:lnSpc>
                <a:spcPct val="150000"/>
              </a:lnSpc>
            </a:pPr>
            <a:r>
              <a:rPr lang="zh-CN" altLang="en-US" sz="2400" b="1">
                <a:solidFill>
                  <a:srgbClr val="FF0000"/>
                </a:solidFill>
                <a:latin typeface="华文中宋" panose="02010600040101010101" charset="-122"/>
                <a:ea typeface="华文中宋" panose="02010600040101010101" charset="-122"/>
              </a:rPr>
              <a:t>鄂毕河：自南向北注入北冰洋</a:t>
            </a:r>
            <a:endParaRPr lang="zh-CN" altLang="en-US" sz="2400" b="1">
              <a:solidFill>
                <a:srgbClr val="FF0000"/>
              </a:solidFill>
              <a:latin typeface="华文中宋" panose="02010600040101010101" charset="-122"/>
              <a:ea typeface="华文中宋" panose="02010600040101010101" charset="-122"/>
            </a:endParaRPr>
          </a:p>
        </p:txBody>
      </p:sp>
      <p:cxnSp>
        <p:nvCxnSpPr>
          <p:cNvPr id="14" name="直接箭头连接符 13"/>
          <p:cNvCxnSpPr/>
          <p:nvPr/>
        </p:nvCxnSpPr>
        <p:spPr>
          <a:xfrm flipH="1">
            <a:off x="4899660" y="5355590"/>
            <a:ext cx="1351280" cy="39243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25"/>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126"/>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27"/>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11" grpId="0"/>
      <p:bldP spid="11" grpId="1"/>
      <p:bldP spid="4"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nvSpPr>
        <p:spPr>
          <a:xfrm>
            <a:off x="0" y="0"/>
            <a:ext cx="2621280" cy="583565"/>
          </a:xfrm>
          <a:prstGeom prst="rect">
            <a:avLst/>
          </a:prstGeom>
          <a:noFill/>
        </p:spPr>
        <p:txBody>
          <a:bodyPr wrap="none" rtlCol="0">
            <a:spAutoFit/>
          </a:bodyPr>
          <a:p>
            <a:r>
              <a:rPr lang="zh-CN" sz="3200" b="1">
                <a:latin typeface="微软雅黑" panose="020B0503020204020204" charset="-122"/>
                <a:ea typeface="微软雅黑" panose="020B0503020204020204" charset="-122"/>
                <a:cs typeface="微软雅黑" panose="020B0503020204020204" charset="-122"/>
              </a:rPr>
              <a:t>俄罗斯的地形</a:t>
            </a:r>
            <a:endParaRPr lang="zh-CN" sz="3200" b="1">
              <a:latin typeface="微软雅黑" panose="020B0503020204020204" charset="-122"/>
              <a:ea typeface="微软雅黑" panose="020B0503020204020204" charset="-122"/>
              <a:cs typeface="微软雅黑" panose="020B0503020204020204" charset="-122"/>
            </a:endParaRPr>
          </a:p>
        </p:txBody>
      </p:sp>
      <p:pic>
        <p:nvPicPr>
          <p:cNvPr id="5" name="图片 4"/>
          <p:cNvPicPr>
            <a:picLocks noChangeAspect="1"/>
          </p:cNvPicPr>
          <p:nvPr/>
        </p:nvPicPr>
        <p:blipFill>
          <a:blip r:embed="rId1"/>
          <a:stretch>
            <a:fillRect/>
          </a:stretch>
        </p:blipFill>
        <p:spPr>
          <a:xfrm>
            <a:off x="160020" y="1709420"/>
            <a:ext cx="2906395" cy="5043170"/>
          </a:xfrm>
          <a:prstGeom prst="rect">
            <a:avLst/>
          </a:prstGeom>
        </p:spPr>
      </p:pic>
      <p:sp>
        <p:nvSpPr>
          <p:cNvPr id="6" name="文本框 5"/>
          <p:cNvSpPr txBox="1"/>
          <p:nvPr/>
        </p:nvSpPr>
        <p:spPr>
          <a:xfrm>
            <a:off x="3235960" y="72390"/>
            <a:ext cx="8869045" cy="1198880"/>
          </a:xfrm>
          <a:prstGeom prst="rect">
            <a:avLst/>
          </a:prstGeom>
          <a:ln>
            <a:solidFill>
              <a:srgbClr val="0070C0"/>
            </a:solidFill>
          </a:ln>
        </p:spPr>
        <p:style>
          <a:lnRef idx="2">
            <a:schemeClr val="dk1"/>
          </a:lnRef>
          <a:fillRef idx="1">
            <a:schemeClr val="lt1"/>
          </a:fillRef>
          <a:effectRef idx="0">
            <a:schemeClr val="dk1"/>
          </a:effectRef>
          <a:fontRef idx="minor">
            <a:schemeClr val="dk1"/>
          </a:fontRef>
        </p:style>
        <p:txBody>
          <a:bodyPr wrap="square" rtlCol="0">
            <a:spAutoFit/>
          </a:bodyPr>
          <a:p>
            <a:pPr fontAlgn="auto">
              <a:lnSpc>
                <a:spcPct val="150000"/>
              </a:lnSpc>
            </a:pPr>
            <a:r>
              <a:rPr lang="zh-CN" altLang="en-US" sz="2400" b="1"/>
              <a:t>当</a:t>
            </a:r>
            <a:r>
              <a:rPr lang="en-US" altLang="zh-CN" sz="2400" b="1"/>
              <a:t>K3</a:t>
            </a:r>
            <a:r>
              <a:rPr lang="zh-CN" altLang="en-US" sz="2400" b="1"/>
              <a:t>次列车从蒙古进入俄罗斯，便接入西伯利亚大铁路。西伯利亚大铁路是世界上单一国家之内运行距离最长的直通客运列车</a:t>
            </a:r>
            <a:endParaRPr lang="zh-CN" altLang="en-US" sz="2400" b="1"/>
          </a:p>
        </p:txBody>
      </p:sp>
      <p:sp>
        <p:nvSpPr>
          <p:cNvPr id="8" name="文本框 7"/>
          <p:cNvSpPr txBox="1"/>
          <p:nvPr/>
        </p:nvSpPr>
        <p:spPr>
          <a:xfrm>
            <a:off x="7954645" y="1271270"/>
            <a:ext cx="3867150" cy="1014730"/>
          </a:xfrm>
          <a:prstGeom prst="rect">
            <a:avLst/>
          </a:prstGeom>
          <a:noFill/>
        </p:spPr>
        <p:txBody>
          <a:bodyPr wrap="square" rtlCol="0">
            <a:spAutoFit/>
          </a:bodyPr>
          <a:p>
            <a:pPr fontAlgn="auto">
              <a:lnSpc>
                <a:spcPct val="125000"/>
              </a:lnSpc>
            </a:pPr>
            <a:r>
              <a:rPr lang="zh-CN" altLang="en-US" sz="2400" b="1">
                <a:solidFill>
                  <a:schemeClr val="bg2"/>
                </a:solidFill>
                <a:latin typeface="华文中宋" panose="02010600040101010101" charset="-122"/>
                <a:ea typeface="华文中宋" panose="02010600040101010101" charset="-122"/>
              </a:rPr>
              <a:t>东西伯利亚山地：海拔</a:t>
            </a:r>
            <a:r>
              <a:rPr lang="en-US" altLang="zh-CN" sz="2400" b="1">
                <a:solidFill>
                  <a:schemeClr val="bg2"/>
                </a:solidFill>
                <a:latin typeface="华文中宋" panose="02010600040101010101" charset="-122"/>
                <a:ea typeface="华文中宋" panose="02010600040101010101" charset="-122"/>
              </a:rPr>
              <a:t>1000-2000</a:t>
            </a:r>
            <a:r>
              <a:rPr lang="zh-CN" altLang="en-US" sz="2400" b="1">
                <a:solidFill>
                  <a:schemeClr val="bg2"/>
                </a:solidFill>
                <a:latin typeface="华文中宋" panose="02010600040101010101" charset="-122"/>
                <a:ea typeface="华文中宋" panose="02010600040101010101" charset="-122"/>
              </a:rPr>
              <a:t>米</a:t>
            </a:r>
            <a:endParaRPr lang="zh-CN" altLang="en-US" sz="2400" b="1">
              <a:solidFill>
                <a:schemeClr val="bg2"/>
              </a:solidFill>
              <a:latin typeface="华文中宋" panose="02010600040101010101" charset="-122"/>
              <a:ea typeface="华文中宋" panose="02010600040101010101" charset="-122"/>
            </a:endParaRPr>
          </a:p>
        </p:txBody>
      </p:sp>
      <p:sp>
        <p:nvSpPr>
          <p:cNvPr id="10" name="文本框 9"/>
          <p:cNvSpPr txBox="1"/>
          <p:nvPr/>
        </p:nvSpPr>
        <p:spPr>
          <a:xfrm>
            <a:off x="7414260" y="1327785"/>
            <a:ext cx="2931795" cy="460375"/>
          </a:xfrm>
          <a:prstGeom prst="rect">
            <a:avLst/>
          </a:prstGeom>
          <a:noFill/>
        </p:spPr>
        <p:txBody>
          <a:bodyPr wrap="none" rtlCol="0">
            <a:spAutoFit/>
          </a:bodyPr>
          <a:p>
            <a:r>
              <a:rPr lang="zh-CN" altLang="en-US" sz="2400" b="1">
                <a:solidFill>
                  <a:schemeClr val="bg2"/>
                </a:solidFill>
                <a:latin typeface="华文中宋" panose="02010600040101010101" charset="-122"/>
                <a:ea typeface="华文中宋" panose="02010600040101010101" charset="-122"/>
              </a:rPr>
              <a:t>勒拿河：注入北冰洋</a:t>
            </a:r>
            <a:endParaRPr lang="zh-CN" altLang="en-US" sz="2400" b="1">
              <a:solidFill>
                <a:schemeClr val="bg2"/>
              </a:solidFill>
              <a:latin typeface="华文中宋" panose="02010600040101010101" charset="-122"/>
              <a:ea typeface="华文中宋" panose="02010600040101010101" charset="-122"/>
            </a:endParaRPr>
          </a:p>
        </p:txBody>
      </p:sp>
      <p:sp>
        <p:nvSpPr>
          <p:cNvPr id="13" name="文本框 12"/>
          <p:cNvSpPr txBox="1"/>
          <p:nvPr/>
        </p:nvSpPr>
        <p:spPr>
          <a:xfrm>
            <a:off x="3111500" y="5553710"/>
            <a:ext cx="4928235" cy="1198880"/>
          </a:xfrm>
          <a:prstGeom prst="rect">
            <a:avLst/>
          </a:prstGeom>
          <a:noFill/>
        </p:spPr>
        <p:txBody>
          <a:bodyPr wrap="square" rtlCol="0">
            <a:spAutoFit/>
          </a:bodyPr>
          <a:p>
            <a:pPr fontAlgn="auto">
              <a:lnSpc>
                <a:spcPct val="150000"/>
              </a:lnSpc>
            </a:pPr>
            <a:r>
              <a:rPr lang="zh-CN" altLang="en-US" sz="2400" b="1">
                <a:solidFill>
                  <a:schemeClr val="bg2"/>
                </a:solidFill>
                <a:latin typeface="华文中宋" panose="02010600040101010101" charset="-122"/>
                <a:ea typeface="华文中宋" panose="02010600040101010101" charset="-122"/>
              </a:rPr>
              <a:t>中西伯利亚高原：海拔</a:t>
            </a:r>
            <a:r>
              <a:rPr lang="en-US" altLang="zh-CN" sz="2400" b="1">
                <a:solidFill>
                  <a:schemeClr val="bg2"/>
                </a:solidFill>
                <a:latin typeface="华文中宋" panose="02010600040101010101" charset="-122"/>
                <a:ea typeface="华文中宋" panose="02010600040101010101" charset="-122"/>
              </a:rPr>
              <a:t>500-700</a:t>
            </a:r>
            <a:r>
              <a:rPr lang="zh-CN" altLang="en-US" sz="2400" b="1">
                <a:solidFill>
                  <a:schemeClr val="bg2"/>
                </a:solidFill>
                <a:latin typeface="华文中宋" panose="02010600040101010101" charset="-122"/>
                <a:ea typeface="华文中宋" panose="02010600040101010101" charset="-122"/>
              </a:rPr>
              <a:t>米，地形破碎</a:t>
            </a:r>
            <a:endParaRPr lang="zh-CN" altLang="en-US" sz="2400" b="1">
              <a:solidFill>
                <a:schemeClr val="bg2"/>
              </a:solidFill>
              <a:latin typeface="华文中宋" panose="02010600040101010101" charset="-122"/>
              <a:ea typeface="华文中宋" panose="02010600040101010101" charset="-122"/>
            </a:endParaRPr>
          </a:p>
        </p:txBody>
      </p:sp>
      <p:pic>
        <p:nvPicPr>
          <p:cNvPr id="2" name="图片 1" descr="C:/Users/deng/AppData/Local/Temp/picturecompress_20211121142320/output_1.pngoutput_1"/>
          <p:cNvPicPr>
            <a:picLocks noChangeAspect="1"/>
          </p:cNvPicPr>
          <p:nvPr/>
        </p:nvPicPr>
        <p:blipFill>
          <a:blip r:embed="rId2"/>
          <a:stretch>
            <a:fillRect/>
          </a:stretch>
        </p:blipFill>
        <p:spPr>
          <a:xfrm>
            <a:off x="3177540" y="1481455"/>
            <a:ext cx="8927465" cy="5192395"/>
          </a:xfrm>
          <a:prstGeom prst="rect">
            <a:avLst/>
          </a:prstGeom>
        </p:spPr>
      </p:pic>
      <p:pic>
        <p:nvPicPr>
          <p:cNvPr id="128" name="图片 127"/>
          <p:cNvPicPr/>
          <p:nvPr/>
        </p:nvPicPr>
        <p:blipFill>
          <a:blip r:embed="rId3"/>
          <a:stretch>
            <a:fillRect/>
          </a:stretch>
        </p:blipFill>
        <p:spPr>
          <a:xfrm>
            <a:off x="3177540" y="1564005"/>
            <a:ext cx="3387090" cy="5027930"/>
          </a:xfrm>
          <a:prstGeom prst="rect">
            <a:avLst/>
          </a:prstGeom>
          <a:noFill/>
          <a:ln w="9525">
            <a:noFill/>
          </a:ln>
        </p:spPr>
      </p:pic>
      <p:pic>
        <p:nvPicPr>
          <p:cNvPr id="129" name="图片 128"/>
          <p:cNvPicPr/>
          <p:nvPr/>
        </p:nvPicPr>
        <p:blipFill>
          <a:blip r:embed="rId4"/>
          <a:srcRect b="22069"/>
          <a:stretch>
            <a:fillRect/>
          </a:stretch>
        </p:blipFill>
        <p:spPr>
          <a:xfrm>
            <a:off x="6564630" y="1564005"/>
            <a:ext cx="5257165" cy="2587625"/>
          </a:xfrm>
          <a:prstGeom prst="rect">
            <a:avLst/>
          </a:prstGeom>
          <a:noFill/>
          <a:ln w="9525">
            <a:noFill/>
          </a:ln>
        </p:spPr>
      </p:pic>
      <p:pic>
        <p:nvPicPr>
          <p:cNvPr id="130" name="图片 129"/>
          <p:cNvPicPr/>
          <p:nvPr/>
        </p:nvPicPr>
        <p:blipFill>
          <a:blip r:embed="rId5"/>
          <a:srcRect r="19917" b="15100"/>
          <a:stretch>
            <a:fillRect/>
          </a:stretch>
        </p:blipFill>
        <p:spPr>
          <a:xfrm>
            <a:off x="6564630" y="4151630"/>
            <a:ext cx="5257165" cy="2521585"/>
          </a:xfrm>
          <a:prstGeom prst="rect">
            <a:avLst/>
          </a:prstGeom>
          <a:noFill/>
          <a:ln w="9525">
            <a:noFill/>
          </a:ln>
        </p:spPr>
      </p:pic>
      <p:sp>
        <p:nvSpPr>
          <p:cNvPr id="9" name="文本框 8"/>
          <p:cNvSpPr txBox="1"/>
          <p:nvPr/>
        </p:nvSpPr>
        <p:spPr>
          <a:xfrm>
            <a:off x="6564630" y="1564005"/>
            <a:ext cx="3115310" cy="1753235"/>
          </a:xfrm>
          <a:prstGeom prst="rect">
            <a:avLst/>
          </a:prstGeom>
          <a:noFill/>
        </p:spPr>
        <p:txBody>
          <a:bodyPr wrap="square" rtlCol="0">
            <a:spAutoFit/>
          </a:bodyPr>
          <a:p>
            <a:pPr fontAlgn="auto">
              <a:lnSpc>
                <a:spcPct val="150000"/>
              </a:lnSpc>
            </a:pPr>
            <a:r>
              <a:rPr lang="zh-CN" altLang="en-US" sz="2400" b="1">
                <a:solidFill>
                  <a:srgbClr val="FF0000"/>
                </a:solidFill>
                <a:latin typeface="华文中宋" panose="02010600040101010101" charset="-122"/>
                <a:ea typeface="华文中宋" panose="02010600040101010101" charset="-122"/>
              </a:rPr>
              <a:t>乌拉尔山脉：</a:t>
            </a:r>
            <a:endParaRPr lang="zh-CN" altLang="en-US" sz="2400" b="1">
              <a:solidFill>
                <a:srgbClr val="FF0000"/>
              </a:solidFill>
              <a:latin typeface="华文中宋" panose="02010600040101010101" charset="-122"/>
              <a:ea typeface="华文中宋" panose="02010600040101010101" charset="-122"/>
            </a:endParaRPr>
          </a:p>
          <a:p>
            <a:pPr marL="342900" indent="-342900" fontAlgn="auto">
              <a:lnSpc>
                <a:spcPct val="150000"/>
              </a:lnSpc>
              <a:buFont typeface="Wingdings" panose="05000000000000000000" charset="0"/>
              <a:buChar char="l"/>
            </a:pPr>
            <a:r>
              <a:rPr lang="zh-CN" altLang="en-US" sz="2400" b="1">
                <a:solidFill>
                  <a:srgbClr val="FF0000"/>
                </a:solidFill>
                <a:latin typeface="华文中宋" panose="02010600040101010101" charset="-122"/>
                <a:ea typeface="华文中宋" panose="02010600040101010101" charset="-122"/>
              </a:rPr>
              <a:t>地形区分界线</a:t>
            </a:r>
            <a:endParaRPr lang="zh-CN" altLang="en-US" sz="2400" b="1">
              <a:solidFill>
                <a:srgbClr val="FF0000"/>
              </a:solidFill>
              <a:latin typeface="华文中宋" panose="02010600040101010101" charset="-122"/>
              <a:ea typeface="华文中宋" panose="02010600040101010101" charset="-122"/>
            </a:endParaRPr>
          </a:p>
          <a:p>
            <a:pPr marL="342900" indent="-342900" fontAlgn="auto">
              <a:lnSpc>
                <a:spcPct val="150000"/>
              </a:lnSpc>
              <a:buFont typeface="Wingdings" panose="05000000000000000000" charset="0"/>
              <a:buChar char="l"/>
            </a:pPr>
            <a:r>
              <a:rPr lang="zh-CN" altLang="en-US" sz="2400" b="1">
                <a:solidFill>
                  <a:srgbClr val="FF0000"/>
                </a:solidFill>
                <a:latin typeface="华文中宋" panose="02010600040101010101" charset="-122"/>
                <a:ea typeface="华文中宋" panose="02010600040101010101" charset="-122"/>
              </a:rPr>
              <a:t>欧洲和亚洲分界线</a:t>
            </a:r>
            <a:endParaRPr lang="zh-CN" altLang="en-US" sz="2400" b="1">
              <a:solidFill>
                <a:srgbClr val="FF0000"/>
              </a:solidFill>
              <a:latin typeface="华文中宋" panose="02010600040101010101" charset="-122"/>
              <a:ea typeface="华文中宋" panose="02010600040101010101" charset="-122"/>
            </a:endParaRPr>
          </a:p>
        </p:txBody>
      </p:sp>
    </p:spTree>
    <p:custDataLst>
      <p:tags r:id="rId6"/>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nvSpPr>
        <p:spPr>
          <a:xfrm>
            <a:off x="0" y="0"/>
            <a:ext cx="2621280" cy="583565"/>
          </a:xfrm>
          <a:prstGeom prst="rect">
            <a:avLst/>
          </a:prstGeom>
          <a:noFill/>
        </p:spPr>
        <p:txBody>
          <a:bodyPr wrap="none" rtlCol="0">
            <a:spAutoFit/>
          </a:bodyPr>
          <a:p>
            <a:r>
              <a:rPr lang="zh-CN" sz="3200" b="1">
                <a:latin typeface="微软雅黑" panose="020B0503020204020204" charset="-122"/>
                <a:ea typeface="微软雅黑" panose="020B0503020204020204" charset="-122"/>
                <a:cs typeface="微软雅黑" panose="020B0503020204020204" charset="-122"/>
              </a:rPr>
              <a:t>俄罗斯的地形</a:t>
            </a:r>
            <a:endParaRPr lang="zh-CN" sz="3200" b="1">
              <a:latin typeface="微软雅黑" panose="020B0503020204020204" charset="-122"/>
              <a:ea typeface="微软雅黑" panose="020B0503020204020204" charset="-122"/>
              <a:cs typeface="微软雅黑" panose="020B0503020204020204" charset="-122"/>
            </a:endParaRPr>
          </a:p>
        </p:txBody>
      </p:sp>
      <p:pic>
        <p:nvPicPr>
          <p:cNvPr id="5" name="图片 4"/>
          <p:cNvPicPr>
            <a:picLocks noChangeAspect="1"/>
          </p:cNvPicPr>
          <p:nvPr/>
        </p:nvPicPr>
        <p:blipFill>
          <a:blip r:embed="rId1"/>
          <a:stretch>
            <a:fillRect/>
          </a:stretch>
        </p:blipFill>
        <p:spPr>
          <a:xfrm>
            <a:off x="160020" y="1709420"/>
            <a:ext cx="2906395" cy="5043170"/>
          </a:xfrm>
          <a:prstGeom prst="rect">
            <a:avLst/>
          </a:prstGeom>
        </p:spPr>
      </p:pic>
      <p:sp>
        <p:nvSpPr>
          <p:cNvPr id="6" name="文本框 5"/>
          <p:cNvSpPr txBox="1"/>
          <p:nvPr/>
        </p:nvSpPr>
        <p:spPr>
          <a:xfrm>
            <a:off x="3235960" y="72390"/>
            <a:ext cx="8869045" cy="1198880"/>
          </a:xfrm>
          <a:prstGeom prst="rect">
            <a:avLst/>
          </a:prstGeom>
          <a:ln>
            <a:solidFill>
              <a:srgbClr val="0070C0"/>
            </a:solidFill>
          </a:ln>
        </p:spPr>
        <p:style>
          <a:lnRef idx="2">
            <a:schemeClr val="dk1"/>
          </a:lnRef>
          <a:fillRef idx="1">
            <a:schemeClr val="lt1"/>
          </a:fillRef>
          <a:effectRef idx="0">
            <a:schemeClr val="dk1"/>
          </a:effectRef>
          <a:fontRef idx="minor">
            <a:schemeClr val="dk1"/>
          </a:fontRef>
        </p:style>
        <p:txBody>
          <a:bodyPr wrap="square" rtlCol="0">
            <a:spAutoFit/>
          </a:bodyPr>
          <a:p>
            <a:pPr fontAlgn="auto">
              <a:lnSpc>
                <a:spcPct val="150000"/>
              </a:lnSpc>
            </a:pPr>
            <a:r>
              <a:rPr lang="zh-CN" altLang="en-US" sz="2400" b="1"/>
              <a:t>当</a:t>
            </a:r>
            <a:r>
              <a:rPr lang="en-US" altLang="zh-CN" sz="2400" b="1"/>
              <a:t>K3</a:t>
            </a:r>
            <a:r>
              <a:rPr lang="zh-CN" altLang="en-US" sz="2400" b="1"/>
              <a:t>次列车从蒙古进入俄罗斯，便接入西伯利亚大铁路。西伯利亚大铁路是世界上单一国家之内运行距离最长的直通客运列车</a:t>
            </a:r>
            <a:endParaRPr lang="zh-CN" altLang="en-US" sz="2400" b="1"/>
          </a:p>
        </p:txBody>
      </p:sp>
      <p:sp>
        <p:nvSpPr>
          <p:cNvPr id="8" name="文本框 7"/>
          <p:cNvSpPr txBox="1"/>
          <p:nvPr/>
        </p:nvSpPr>
        <p:spPr>
          <a:xfrm>
            <a:off x="7954645" y="1271270"/>
            <a:ext cx="3867150" cy="1014730"/>
          </a:xfrm>
          <a:prstGeom prst="rect">
            <a:avLst/>
          </a:prstGeom>
          <a:noFill/>
        </p:spPr>
        <p:txBody>
          <a:bodyPr wrap="square" rtlCol="0">
            <a:spAutoFit/>
          </a:bodyPr>
          <a:p>
            <a:pPr fontAlgn="auto">
              <a:lnSpc>
                <a:spcPct val="125000"/>
              </a:lnSpc>
            </a:pPr>
            <a:r>
              <a:rPr lang="zh-CN" altLang="en-US" sz="2400" b="1">
                <a:solidFill>
                  <a:schemeClr val="bg2"/>
                </a:solidFill>
                <a:latin typeface="华文中宋" panose="02010600040101010101" charset="-122"/>
                <a:ea typeface="华文中宋" panose="02010600040101010101" charset="-122"/>
              </a:rPr>
              <a:t>东西伯利亚山地：海拔</a:t>
            </a:r>
            <a:r>
              <a:rPr lang="en-US" altLang="zh-CN" sz="2400" b="1">
                <a:solidFill>
                  <a:schemeClr val="bg2"/>
                </a:solidFill>
                <a:latin typeface="华文中宋" panose="02010600040101010101" charset="-122"/>
                <a:ea typeface="华文中宋" panose="02010600040101010101" charset="-122"/>
              </a:rPr>
              <a:t>1000-2000</a:t>
            </a:r>
            <a:r>
              <a:rPr lang="zh-CN" altLang="en-US" sz="2400" b="1">
                <a:solidFill>
                  <a:schemeClr val="bg2"/>
                </a:solidFill>
                <a:latin typeface="华文中宋" panose="02010600040101010101" charset="-122"/>
                <a:ea typeface="华文中宋" panose="02010600040101010101" charset="-122"/>
              </a:rPr>
              <a:t>米</a:t>
            </a:r>
            <a:endParaRPr lang="zh-CN" altLang="en-US" sz="2400" b="1">
              <a:solidFill>
                <a:schemeClr val="bg2"/>
              </a:solidFill>
              <a:latin typeface="华文中宋" panose="02010600040101010101" charset="-122"/>
              <a:ea typeface="华文中宋" panose="02010600040101010101" charset="-122"/>
            </a:endParaRPr>
          </a:p>
        </p:txBody>
      </p:sp>
      <p:sp>
        <p:nvSpPr>
          <p:cNvPr id="10" name="文本框 9"/>
          <p:cNvSpPr txBox="1"/>
          <p:nvPr/>
        </p:nvSpPr>
        <p:spPr>
          <a:xfrm>
            <a:off x="7414260" y="1327785"/>
            <a:ext cx="2931795" cy="460375"/>
          </a:xfrm>
          <a:prstGeom prst="rect">
            <a:avLst/>
          </a:prstGeom>
          <a:noFill/>
        </p:spPr>
        <p:txBody>
          <a:bodyPr wrap="none" rtlCol="0">
            <a:spAutoFit/>
          </a:bodyPr>
          <a:p>
            <a:r>
              <a:rPr lang="zh-CN" altLang="en-US" sz="2400" b="1">
                <a:solidFill>
                  <a:schemeClr val="bg2"/>
                </a:solidFill>
                <a:latin typeface="华文中宋" panose="02010600040101010101" charset="-122"/>
                <a:ea typeface="华文中宋" panose="02010600040101010101" charset="-122"/>
              </a:rPr>
              <a:t>勒拿河：注入北冰洋</a:t>
            </a:r>
            <a:endParaRPr lang="zh-CN" altLang="en-US" sz="2400" b="1">
              <a:solidFill>
                <a:schemeClr val="bg2"/>
              </a:solidFill>
              <a:latin typeface="华文中宋" panose="02010600040101010101" charset="-122"/>
              <a:ea typeface="华文中宋" panose="02010600040101010101" charset="-122"/>
            </a:endParaRPr>
          </a:p>
        </p:txBody>
      </p:sp>
      <p:sp>
        <p:nvSpPr>
          <p:cNvPr id="13" name="文本框 12"/>
          <p:cNvSpPr txBox="1"/>
          <p:nvPr/>
        </p:nvSpPr>
        <p:spPr>
          <a:xfrm>
            <a:off x="3111500" y="5553710"/>
            <a:ext cx="4928235" cy="1198880"/>
          </a:xfrm>
          <a:prstGeom prst="rect">
            <a:avLst/>
          </a:prstGeom>
          <a:noFill/>
        </p:spPr>
        <p:txBody>
          <a:bodyPr wrap="square" rtlCol="0">
            <a:spAutoFit/>
          </a:bodyPr>
          <a:p>
            <a:pPr fontAlgn="auto">
              <a:lnSpc>
                <a:spcPct val="150000"/>
              </a:lnSpc>
            </a:pPr>
            <a:r>
              <a:rPr lang="zh-CN" altLang="en-US" sz="2400" b="1">
                <a:solidFill>
                  <a:schemeClr val="bg2"/>
                </a:solidFill>
                <a:latin typeface="华文中宋" panose="02010600040101010101" charset="-122"/>
                <a:ea typeface="华文中宋" panose="02010600040101010101" charset="-122"/>
              </a:rPr>
              <a:t>中西伯利亚高原：海拔</a:t>
            </a:r>
            <a:r>
              <a:rPr lang="en-US" altLang="zh-CN" sz="2400" b="1">
                <a:solidFill>
                  <a:schemeClr val="bg2"/>
                </a:solidFill>
                <a:latin typeface="华文中宋" panose="02010600040101010101" charset="-122"/>
                <a:ea typeface="华文中宋" panose="02010600040101010101" charset="-122"/>
              </a:rPr>
              <a:t>500-700</a:t>
            </a:r>
            <a:r>
              <a:rPr lang="zh-CN" altLang="en-US" sz="2400" b="1">
                <a:solidFill>
                  <a:schemeClr val="bg2"/>
                </a:solidFill>
                <a:latin typeface="华文中宋" panose="02010600040101010101" charset="-122"/>
                <a:ea typeface="华文中宋" panose="02010600040101010101" charset="-122"/>
              </a:rPr>
              <a:t>米，地形破碎</a:t>
            </a:r>
            <a:endParaRPr lang="zh-CN" altLang="en-US" sz="2400" b="1">
              <a:solidFill>
                <a:schemeClr val="bg2"/>
              </a:solidFill>
              <a:latin typeface="华文中宋" panose="02010600040101010101" charset="-122"/>
              <a:ea typeface="华文中宋" panose="02010600040101010101" charset="-122"/>
            </a:endParaRPr>
          </a:p>
        </p:txBody>
      </p:sp>
      <p:pic>
        <p:nvPicPr>
          <p:cNvPr id="3" name="图片 2" descr="IMG_1072(20211121-143904)"/>
          <p:cNvPicPr>
            <a:picLocks noChangeAspect="1"/>
          </p:cNvPicPr>
          <p:nvPr/>
        </p:nvPicPr>
        <p:blipFill>
          <a:blip r:embed="rId2"/>
          <a:stretch>
            <a:fillRect/>
          </a:stretch>
        </p:blipFill>
        <p:spPr>
          <a:xfrm>
            <a:off x="3235960" y="1420495"/>
            <a:ext cx="8814435" cy="5228590"/>
          </a:xfrm>
          <a:prstGeom prst="rect">
            <a:avLst/>
          </a:prstGeom>
        </p:spPr>
      </p:pic>
      <p:pic>
        <p:nvPicPr>
          <p:cNvPr id="131" name="图片 130"/>
          <p:cNvPicPr/>
          <p:nvPr/>
        </p:nvPicPr>
        <p:blipFill>
          <a:blip r:embed="rId3"/>
          <a:stretch>
            <a:fillRect/>
          </a:stretch>
        </p:blipFill>
        <p:spPr>
          <a:xfrm>
            <a:off x="3176905" y="1271270"/>
            <a:ext cx="4446905" cy="2837815"/>
          </a:xfrm>
          <a:prstGeom prst="rect">
            <a:avLst/>
          </a:prstGeom>
          <a:noFill/>
          <a:ln w="9525">
            <a:noFill/>
          </a:ln>
        </p:spPr>
      </p:pic>
      <p:sp>
        <p:nvSpPr>
          <p:cNvPr id="4" name="文本框 3"/>
          <p:cNvSpPr txBox="1"/>
          <p:nvPr/>
        </p:nvSpPr>
        <p:spPr>
          <a:xfrm>
            <a:off x="3209290" y="1271270"/>
            <a:ext cx="3115310" cy="1198880"/>
          </a:xfrm>
          <a:prstGeom prst="rect">
            <a:avLst/>
          </a:prstGeom>
          <a:noFill/>
        </p:spPr>
        <p:txBody>
          <a:bodyPr wrap="square" rtlCol="0">
            <a:spAutoFit/>
          </a:bodyPr>
          <a:p>
            <a:pPr fontAlgn="auto">
              <a:lnSpc>
                <a:spcPct val="150000"/>
              </a:lnSpc>
            </a:pPr>
            <a:r>
              <a:rPr lang="zh-CN" altLang="en-US" sz="2400" b="1">
                <a:solidFill>
                  <a:srgbClr val="FF0000"/>
                </a:solidFill>
                <a:latin typeface="华文中宋" panose="02010600040101010101" charset="-122"/>
                <a:ea typeface="华文中宋" panose="02010600040101010101" charset="-122"/>
              </a:rPr>
              <a:t>东欧平原：地表略有起伏（低缓丘陵）</a:t>
            </a:r>
            <a:endParaRPr lang="zh-CN" altLang="en-US" sz="2400" b="1">
              <a:solidFill>
                <a:srgbClr val="FF0000"/>
              </a:solidFill>
              <a:latin typeface="华文中宋" panose="02010600040101010101" charset="-122"/>
              <a:ea typeface="华文中宋" panose="02010600040101010101" charset="-122"/>
            </a:endParaRPr>
          </a:p>
        </p:txBody>
      </p:sp>
      <p:pic>
        <p:nvPicPr>
          <p:cNvPr id="132" name="图片 131"/>
          <p:cNvPicPr/>
          <p:nvPr/>
        </p:nvPicPr>
        <p:blipFill>
          <a:blip r:embed="rId4"/>
          <a:stretch>
            <a:fillRect/>
          </a:stretch>
        </p:blipFill>
        <p:spPr>
          <a:xfrm>
            <a:off x="3182620" y="3888740"/>
            <a:ext cx="5439410" cy="2962910"/>
          </a:xfrm>
          <a:prstGeom prst="rect">
            <a:avLst/>
          </a:prstGeom>
          <a:noFill/>
          <a:ln w="9525">
            <a:noFill/>
          </a:ln>
        </p:spPr>
      </p:pic>
      <p:sp>
        <p:nvSpPr>
          <p:cNvPr id="15" name="文本框 14"/>
          <p:cNvSpPr txBox="1"/>
          <p:nvPr/>
        </p:nvSpPr>
        <p:spPr>
          <a:xfrm>
            <a:off x="4377690" y="3656330"/>
            <a:ext cx="1118870" cy="368300"/>
          </a:xfrm>
          <a:prstGeom prst="rect">
            <a:avLst/>
          </a:prstGeom>
          <a:noFill/>
        </p:spPr>
        <p:txBody>
          <a:bodyPr wrap="square" rtlCol="0">
            <a:spAutoFit/>
          </a:bodyPr>
          <a:p>
            <a:r>
              <a:rPr lang="zh-CN" altLang="en-US" b="1">
                <a:solidFill>
                  <a:srgbClr val="002060"/>
                </a:solidFill>
                <a:latin typeface="黑体" panose="02010609060101010101" charset="-122"/>
                <a:ea typeface="黑体" panose="02010609060101010101" charset="-122"/>
              </a:rPr>
              <a:t>东欧平原</a:t>
            </a:r>
            <a:endParaRPr lang="zh-CN" altLang="en-US" b="1">
              <a:solidFill>
                <a:srgbClr val="002060"/>
              </a:solidFill>
              <a:latin typeface="黑体" panose="02010609060101010101" charset="-122"/>
              <a:ea typeface="黑体" panose="02010609060101010101" charset="-122"/>
            </a:endParaRPr>
          </a:p>
        </p:txBody>
      </p:sp>
      <p:pic>
        <p:nvPicPr>
          <p:cNvPr id="133" name="图片 132"/>
          <p:cNvPicPr/>
          <p:nvPr/>
        </p:nvPicPr>
        <p:blipFill>
          <a:blip r:embed="rId5"/>
          <a:srcRect b="19966"/>
          <a:stretch>
            <a:fillRect/>
          </a:stretch>
        </p:blipFill>
        <p:spPr>
          <a:xfrm>
            <a:off x="3182620" y="1811655"/>
            <a:ext cx="5407660" cy="2617470"/>
          </a:xfrm>
          <a:prstGeom prst="rect">
            <a:avLst/>
          </a:prstGeom>
          <a:noFill/>
          <a:ln w="9525">
            <a:noFill/>
          </a:ln>
        </p:spPr>
      </p:pic>
      <p:sp>
        <p:nvSpPr>
          <p:cNvPr id="11" name="文本框 10"/>
          <p:cNvSpPr txBox="1"/>
          <p:nvPr/>
        </p:nvSpPr>
        <p:spPr>
          <a:xfrm>
            <a:off x="8611235" y="1327785"/>
            <a:ext cx="3493770" cy="119888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fontAlgn="auto">
              <a:lnSpc>
                <a:spcPct val="150000"/>
              </a:lnSpc>
            </a:pPr>
            <a:r>
              <a:rPr lang="zh-CN" sz="2400" b="1">
                <a:solidFill>
                  <a:srgbClr val="FF0000"/>
                </a:solidFill>
                <a:latin typeface="华文中宋" panose="02010600040101010101" charset="-122"/>
                <a:ea typeface="华文中宋" panose="02010600040101010101" charset="-122"/>
                <a:cs typeface="华文中宋" panose="02010600040101010101" charset="-122"/>
              </a:rPr>
              <a:t>俄罗斯的母亲河</a:t>
            </a:r>
            <a:r>
              <a:rPr lang="en-US" altLang="zh-CN" sz="2400" b="1">
                <a:solidFill>
                  <a:srgbClr val="FF0000"/>
                </a:solidFill>
                <a:latin typeface="华文中宋" panose="02010600040101010101" charset="-122"/>
                <a:ea typeface="华文中宋" panose="02010600040101010101" charset="-122"/>
                <a:cs typeface="华文中宋" panose="02010600040101010101" charset="-122"/>
              </a:rPr>
              <a:t>——</a:t>
            </a:r>
            <a:r>
              <a:rPr lang="zh-CN" altLang="en-US" sz="2400" b="1">
                <a:solidFill>
                  <a:srgbClr val="FF0000"/>
                </a:solidFill>
                <a:latin typeface="华文中宋" panose="02010600040101010101" charset="-122"/>
                <a:ea typeface="华文中宋" panose="02010600040101010101" charset="-122"/>
                <a:cs typeface="华文中宋" panose="02010600040101010101" charset="-122"/>
              </a:rPr>
              <a:t>伏尔加河</a:t>
            </a:r>
            <a:endParaRPr lang="zh-CN" altLang="en-US" sz="2400" b="1">
              <a:solidFill>
                <a:srgbClr val="FF0000"/>
              </a:solidFill>
              <a:latin typeface="华文中宋" panose="02010600040101010101" charset="-122"/>
              <a:ea typeface="华文中宋" panose="02010600040101010101" charset="-122"/>
              <a:cs typeface="华文中宋" panose="02010600040101010101" charset="-122"/>
            </a:endParaRPr>
          </a:p>
        </p:txBody>
      </p:sp>
      <p:sp>
        <p:nvSpPr>
          <p:cNvPr id="12" name="文本框 11"/>
          <p:cNvSpPr txBox="1"/>
          <p:nvPr/>
        </p:nvSpPr>
        <p:spPr>
          <a:xfrm>
            <a:off x="8655050" y="2583180"/>
            <a:ext cx="3406140" cy="1753235"/>
          </a:xfrm>
          <a:prstGeom prst="rect">
            <a:avLst/>
          </a:prstGeom>
          <a:solidFill>
            <a:schemeClr val="accent1">
              <a:lumMod val="20000"/>
              <a:lumOff val="80000"/>
            </a:schemeClr>
          </a:solidFill>
        </p:spPr>
        <p:txBody>
          <a:bodyPr wrap="square" rtlCol="0">
            <a:spAutoFit/>
          </a:bodyPr>
          <a:p>
            <a:pPr lvl="0" algn="l">
              <a:lnSpc>
                <a:spcPct val="150000"/>
              </a:lnSpc>
              <a:buClrTx/>
              <a:buSzTx/>
              <a:buFontTx/>
            </a:pPr>
            <a:r>
              <a:rPr lang="zh-CN" altLang="en-US" sz="2400" b="1">
                <a:sym typeface="+mn-ea"/>
              </a:rPr>
              <a:t>想一想：</a:t>
            </a:r>
            <a:endParaRPr lang="zh-CN" altLang="en-US" sz="2400" b="1">
              <a:sym typeface="+mn-ea"/>
            </a:endParaRPr>
          </a:p>
          <a:p>
            <a:pPr lvl="0" algn="l">
              <a:lnSpc>
                <a:spcPct val="150000"/>
              </a:lnSpc>
              <a:buClrTx/>
              <a:buSzTx/>
              <a:buFontTx/>
            </a:pPr>
            <a:r>
              <a:rPr lang="zh-CN" altLang="en-US" sz="2400" b="1">
                <a:sym typeface="+mn-ea"/>
              </a:rPr>
              <a:t>伏尔加河的流向和最终注入地。</a:t>
            </a:r>
            <a:endParaRPr lang="zh-CN" altLang="en-US" sz="2400" b="1">
              <a:sym typeface="+mn-ea"/>
            </a:endParaRPr>
          </a:p>
        </p:txBody>
      </p:sp>
      <p:sp>
        <p:nvSpPr>
          <p:cNvPr id="14" name="文本框 13"/>
          <p:cNvSpPr txBox="1"/>
          <p:nvPr/>
        </p:nvSpPr>
        <p:spPr>
          <a:xfrm>
            <a:off x="8642985" y="2619375"/>
            <a:ext cx="3388360" cy="34150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fontAlgn="auto">
              <a:lnSpc>
                <a:spcPct val="150000"/>
              </a:lnSpc>
            </a:pPr>
            <a:r>
              <a:rPr lang="zh-CN" altLang="en-US" sz="2400" b="1"/>
              <a:t>伏尔加河流经东欧平原，并</a:t>
            </a:r>
            <a:r>
              <a:rPr lang="zh-CN" altLang="en-US" sz="2400" b="1">
                <a:solidFill>
                  <a:srgbClr val="FF0000"/>
                </a:solidFill>
              </a:rPr>
              <a:t>自北向南注入里海</a:t>
            </a:r>
            <a:r>
              <a:rPr lang="zh-CN" altLang="en-US" sz="2400" b="1"/>
              <a:t>，全长</a:t>
            </a:r>
            <a:r>
              <a:rPr lang="en-US" altLang="zh-CN" sz="2400" b="1"/>
              <a:t>3600</a:t>
            </a:r>
            <a:r>
              <a:rPr lang="zh-CN" altLang="en-US" sz="2400" b="1"/>
              <a:t>多千米，是欧洲第一长河和世界最长的内流河，是俄罗斯最重要的内河航道。</a:t>
            </a:r>
            <a:endParaRPr lang="zh-CN" altLang="en-US" sz="2400" b="1"/>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31"/>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4"/>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1" grpId="0" bldLvl="0" animBg="1"/>
      <p:bldP spid="12" grpId="0" animBg="1"/>
      <p:bldP spid="14" grpId="0" animBg="1"/>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nvSpPr>
        <p:spPr>
          <a:xfrm>
            <a:off x="0" y="0"/>
            <a:ext cx="2621280" cy="583565"/>
          </a:xfrm>
          <a:prstGeom prst="rect">
            <a:avLst/>
          </a:prstGeom>
          <a:noFill/>
        </p:spPr>
        <p:txBody>
          <a:bodyPr wrap="none" rtlCol="0">
            <a:spAutoFit/>
          </a:bodyPr>
          <a:p>
            <a:r>
              <a:rPr lang="zh-CN" sz="3200" b="1">
                <a:latin typeface="微软雅黑" panose="020B0503020204020204" charset="-122"/>
                <a:ea typeface="微软雅黑" panose="020B0503020204020204" charset="-122"/>
                <a:cs typeface="微软雅黑" panose="020B0503020204020204" charset="-122"/>
              </a:rPr>
              <a:t>俄罗斯的地形</a:t>
            </a:r>
            <a:endParaRPr lang="zh-CN" sz="3200" b="1">
              <a:latin typeface="微软雅黑" panose="020B0503020204020204" charset="-122"/>
              <a:ea typeface="微软雅黑" panose="020B0503020204020204" charset="-122"/>
              <a:cs typeface="微软雅黑" panose="020B0503020204020204" charset="-122"/>
            </a:endParaRPr>
          </a:p>
        </p:txBody>
      </p:sp>
      <p:pic>
        <p:nvPicPr>
          <p:cNvPr id="2" name="图片 1" descr="IMG_1073(20211121-145450)"/>
          <p:cNvPicPr>
            <a:picLocks noChangeAspect="1"/>
          </p:cNvPicPr>
          <p:nvPr/>
        </p:nvPicPr>
        <p:blipFill>
          <a:blip r:embed="rId1"/>
          <a:stretch>
            <a:fillRect/>
          </a:stretch>
        </p:blipFill>
        <p:spPr>
          <a:xfrm>
            <a:off x="0" y="513715"/>
            <a:ext cx="8839835" cy="5163185"/>
          </a:xfrm>
          <a:prstGeom prst="rect">
            <a:avLst/>
          </a:prstGeom>
        </p:spPr>
      </p:pic>
      <p:sp>
        <p:nvSpPr>
          <p:cNvPr id="9" name="文本框 8"/>
          <p:cNvSpPr txBox="1"/>
          <p:nvPr/>
        </p:nvSpPr>
        <p:spPr>
          <a:xfrm rot="19440000">
            <a:off x="5780405" y="1837690"/>
            <a:ext cx="1729740" cy="829945"/>
          </a:xfrm>
          <a:prstGeom prst="rect">
            <a:avLst/>
          </a:prstGeom>
          <a:solidFill>
            <a:srgbClr val="002060"/>
          </a:solidFill>
        </p:spPr>
        <p:txBody>
          <a:bodyPr wrap="square" rtlCol="0">
            <a:spAutoFit/>
          </a:bodyPr>
          <a:p>
            <a:pPr algn="ctr"/>
            <a:r>
              <a:rPr lang="zh-CN" altLang="en-US" sz="2400" b="1">
                <a:solidFill>
                  <a:schemeClr val="bg1"/>
                </a:solidFill>
              </a:rPr>
              <a:t>东西伯利亚山地</a:t>
            </a:r>
            <a:endParaRPr lang="zh-CN" altLang="en-US" sz="2400" b="1">
              <a:solidFill>
                <a:schemeClr val="bg1"/>
              </a:solidFill>
            </a:endParaRPr>
          </a:p>
        </p:txBody>
      </p:sp>
      <p:sp>
        <p:nvSpPr>
          <p:cNvPr id="15" name="文本框 14"/>
          <p:cNvSpPr txBox="1"/>
          <p:nvPr/>
        </p:nvSpPr>
        <p:spPr>
          <a:xfrm rot="20580000">
            <a:off x="3980180" y="2932430"/>
            <a:ext cx="1729740" cy="829945"/>
          </a:xfrm>
          <a:prstGeom prst="rect">
            <a:avLst/>
          </a:prstGeom>
          <a:solidFill>
            <a:srgbClr val="002060"/>
          </a:solidFill>
        </p:spPr>
        <p:txBody>
          <a:bodyPr wrap="square" rtlCol="0">
            <a:spAutoFit/>
          </a:bodyPr>
          <a:p>
            <a:pPr algn="ctr"/>
            <a:r>
              <a:rPr lang="zh-CN" altLang="en-US" sz="2400" b="1">
                <a:solidFill>
                  <a:schemeClr val="bg1"/>
                </a:solidFill>
              </a:rPr>
              <a:t>中西伯利亚高原</a:t>
            </a:r>
            <a:endParaRPr lang="zh-CN" altLang="en-US" sz="2400" b="1">
              <a:solidFill>
                <a:schemeClr val="bg1"/>
              </a:solidFill>
            </a:endParaRPr>
          </a:p>
        </p:txBody>
      </p:sp>
      <p:sp>
        <p:nvSpPr>
          <p:cNvPr id="16" name="文本框 15"/>
          <p:cNvSpPr txBox="1"/>
          <p:nvPr/>
        </p:nvSpPr>
        <p:spPr>
          <a:xfrm rot="1080000">
            <a:off x="2250440" y="3530600"/>
            <a:ext cx="1729740" cy="829945"/>
          </a:xfrm>
          <a:prstGeom prst="rect">
            <a:avLst/>
          </a:prstGeom>
          <a:solidFill>
            <a:srgbClr val="002060"/>
          </a:solidFill>
        </p:spPr>
        <p:txBody>
          <a:bodyPr wrap="square" rtlCol="0">
            <a:spAutoFit/>
          </a:bodyPr>
          <a:p>
            <a:pPr algn="ctr"/>
            <a:r>
              <a:rPr lang="zh-CN" altLang="en-US" sz="2400" b="1">
                <a:solidFill>
                  <a:schemeClr val="bg1"/>
                </a:solidFill>
              </a:rPr>
              <a:t>西西伯利亚平原</a:t>
            </a:r>
            <a:endParaRPr lang="zh-CN" altLang="en-US" sz="2400" b="1">
              <a:solidFill>
                <a:schemeClr val="bg1"/>
              </a:solidFill>
            </a:endParaRPr>
          </a:p>
        </p:txBody>
      </p:sp>
      <p:sp>
        <p:nvSpPr>
          <p:cNvPr id="17" name="文本框 16"/>
          <p:cNvSpPr txBox="1"/>
          <p:nvPr/>
        </p:nvSpPr>
        <p:spPr>
          <a:xfrm rot="3060000">
            <a:off x="969010" y="2299970"/>
            <a:ext cx="1729740" cy="460375"/>
          </a:xfrm>
          <a:prstGeom prst="rect">
            <a:avLst/>
          </a:prstGeom>
          <a:solidFill>
            <a:srgbClr val="002060"/>
          </a:solidFill>
        </p:spPr>
        <p:txBody>
          <a:bodyPr wrap="square" rtlCol="0">
            <a:spAutoFit/>
          </a:bodyPr>
          <a:p>
            <a:pPr algn="ctr"/>
            <a:r>
              <a:rPr lang="zh-CN" altLang="en-US" sz="2400" b="1">
                <a:solidFill>
                  <a:schemeClr val="bg1"/>
                </a:solidFill>
              </a:rPr>
              <a:t>东欧平原</a:t>
            </a:r>
            <a:endParaRPr lang="zh-CN" altLang="en-US" sz="2400" b="1">
              <a:solidFill>
                <a:schemeClr val="bg1"/>
              </a:solidFill>
            </a:endParaRPr>
          </a:p>
        </p:txBody>
      </p:sp>
      <p:pic>
        <p:nvPicPr>
          <p:cNvPr id="18" name="图片 17"/>
          <p:cNvPicPr>
            <a:picLocks noChangeAspect="1"/>
          </p:cNvPicPr>
          <p:nvPr/>
        </p:nvPicPr>
        <p:blipFill>
          <a:blip r:embed="rId2"/>
          <a:stretch>
            <a:fillRect/>
          </a:stretch>
        </p:blipFill>
        <p:spPr>
          <a:xfrm>
            <a:off x="0" y="4926965"/>
            <a:ext cx="12199620" cy="1931035"/>
          </a:xfrm>
          <a:prstGeom prst="rect">
            <a:avLst/>
          </a:prstGeom>
        </p:spPr>
      </p:pic>
      <p:sp>
        <p:nvSpPr>
          <p:cNvPr id="19" name="文本框 18"/>
          <p:cNvSpPr txBox="1"/>
          <p:nvPr/>
        </p:nvSpPr>
        <p:spPr>
          <a:xfrm>
            <a:off x="8379460" y="0"/>
            <a:ext cx="3674110" cy="119888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fontAlgn="auto">
              <a:lnSpc>
                <a:spcPct val="150000"/>
              </a:lnSpc>
            </a:pPr>
            <a:r>
              <a:rPr lang="zh-CN" altLang="en-US" sz="2400" b="1"/>
              <a:t>你能否总结出俄罗斯的地势特点？</a:t>
            </a:r>
            <a:endParaRPr lang="zh-CN" altLang="en-US" sz="2400" b="1"/>
          </a:p>
        </p:txBody>
      </p:sp>
      <p:sp>
        <p:nvSpPr>
          <p:cNvPr id="20" name="文本框 19"/>
          <p:cNvSpPr txBox="1"/>
          <p:nvPr/>
        </p:nvSpPr>
        <p:spPr>
          <a:xfrm>
            <a:off x="8750935" y="1247140"/>
            <a:ext cx="2931795" cy="460375"/>
          </a:xfrm>
          <a:prstGeom prst="rect">
            <a:avLst/>
          </a:prstGeom>
          <a:noFill/>
        </p:spPr>
        <p:txBody>
          <a:bodyPr wrap="none" rtlCol="0">
            <a:spAutoFit/>
          </a:bodyPr>
          <a:p>
            <a:r>
              <a:rPr lang="zh-CN" altLang="en-US" sz="2400" b="1">
                <a:solidFill>
                  <a:srgbClr val="FF0000"/>
                </a:solidFill>
                <a:latin typeface="华文中宋" panose="02010600040101010101" charset="-122"/>
                <a:ea typeface="华文中宋" panose="02010600040101010101" charset="-122"/>
              </a:rPr>
              <a:t>东高西低，南高北低</a:t>
            </a:r>
            <a:endParaRPr lang="zh-CN" altLang="en-US" sz="2400" b="1">
              <a:solidFill>
                <a:srgbClr val="FF0000"/>
              </a:solidFill>
              <a:latin typeface="华文中宋" panose="02010600040101010101" charset="-122"/>
              <a:ea typeface="华文中宋" panose="02010600040101010101" charset="-122"/>
            </a:endParaRPr>
          </a:p>
        </p:txBody>
      </p:sp>
      <p:sp>
        <p:nvSpPr>
          <p:cNvPr id="21" name="下箭头 20"/>
          <p:cNvSpPr/>
          <p:nvPr/>
        </p:nvSpPr>
        <p:spPr>
          <a:xfrm>
            <a:off x="10106660" y="1720215"/>
            <a:ext cx="365760" cy="488950"/>
          </a:xfrm>
          <a:prstGeom prst="downArrow">
            <a:avLst/>
          </a:prstGeom>
          <a:noFill/>
          <a:ln>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下箭头 21"/>
          <p:cNvSpPr/>
          <p:nvPr/>
        </p:nvSpPr>
        <p:spPr>
          <a:xfrm>
            <a:off x="11673840" y="1729740"/>
            <a:ext cx="365760" cy="488950"/>
          </a:xfrm>
          <a:prstGeom prst="downArrow">
            <a:avLst/>
          </a:prstGeom>
          <a:noFill/>
          <a:ln>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下箭头 22"/>
          <p:cNvSpPr/>
          <p:nvPr/>
        </p:nvSpPr>
        <p:spPr>
          <a:xfrm>
            <a:off x="8539480" y="1713230"/>
            <a:ext cx="365760" cy="488950"/>
          </a:xfrm>
          <a:prstGeom prst="downArrow">
            <a:avLst/>
          </a:prstGeom>
          <a:noFill/>
          <a:ln>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文本框 23"/>
          <p:cNvSpPr txBox="1"/>
          <p:nvPr/>
        </p:nvSpPr>
        <p:spPr>
          <a:xfrm>
            <a:off x="8379460" y="2058035"/>
            <a:ext cx="3820160" cy="1753235"/>
          </a:xfrm>
          <a:prstGeom prst="rect">
            <a:avLst/>
          </a:prstGeom>
          <a:noFill/>
        </p:spPr>
        <p:txBody>
          <a:bodyPr wrap="square" rtlCol="0">
            <a:spAutoFit/>
          </a:bodyPr>
          <a:p>
            <a:pPr fontAlgn="auto">
              <a:lnSpc>
                <a:spcPct val="150000"/>
              </a:lnSpc>
            </a:pPr>
            <a:r>
              <a:rPr lang="zh-CN" altLang="en-US" sz="2400" b="1">
                <a:solidFill>
                  <a:srgbClr val="FF0000"/>
                </a:solidFill>
                <a:latin typeface="华文中宋" panose="02010600040101010101" charset="-122"/>
                <a:ea typeface="华文中宋" panose="02010600040101010101" charset="-122"/>
              </a:rPr>
              <a:t>河流流向：</a:t>
            </a:r>
            <a:endParaRPr lang="zh-CN" altLang="en-US" sz="2400" b="1">
              <a:solidFill>
                <a:srgbClr val="FF0000"/>
              </a:solidFill>
              <a:latin typeface="华文中宋" panose="02010600040101010101" charset="-122"/>
              <a:ea typeface="华文中宋" panose="02010600040101010101" charset="-122"/>
            </a:endParaRPr>
          </a:p>
          <a:p>
            <a:pPr indent="0" fontAlgn="auto">
              <a:lnSpc>
                <a:spcPct val="150000"/>
              </a:lnSpc>
              <a:buFont typeface="Wingdings" panose="05000000000000000000" charset="0"/>
              <a:buNone/>
            </a:pPr>
            <a:r>
              <a:rPr lang="zh-CN" altLang="en-US" sz="2400" b="1">
                <a:solidFill>
                  <a:srgbClr val="FF0000"/>
                </a:solidFill>
                <a:latin typeface="华文中宋" panose="02010600040101010101" charset="-122"/>
                <a:ea typeface="华文中宋" panose="02010600040101010101" charset="-122"/>
              </a:rPr>
              <a:t>西伯利亚地区河流自南向北注入北冰洋</a:t>
            </a:r>
            <a:endParaRPr lang="zh-CN" altLang="en-US" sz="2400" b="1">
              <a:solidFill>
                <a:srgbClr val="FF0000"/>
              </a:solidFill>
              <a:latin typeface="华文中宋" panose="02010600040101010101" charset="-122"/>
              <a:ea typeface="华文中宋" panose="02010600040101010101" charset="-122"/>
            </a:endParaRPr>
          </a:p>
        </p:txBody>
      </p:sp>
      <p:sp>
        <p:nvSpPr>
          <p:cNvPr id="29" name="下箭头 28"/>
          <p:cNvSpPr/>
          <p:nvPr/>
        </p:nvSpPr>
        <p:spPr>
          <a:xfrm>
            <a:off x="10106660" y="3801745"/>
            <a:ext cx="365760" cy="488950"/>
          </a:xfrm>
          <a:prstGeom prst="downArrow">
            <a:avLst/>
          </a:prstGeom>
          <a:noFill/>
          <a:ln>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下箭头 29"/>
          <p:cNvSpPr/>
          <p:nvPr/>
        </p:nvSpPr>
        <p:spPr>
          <a:xfrm>
            <a:off x="11673840" y="3811270"/>
            <a:ext cx="365760" cy="488950"/>
          </a:xfrm>
          <a:prstGeom prst="downArrow">
            <a:avLst/>
          </a:prstGeom>
          <a:noFill/>
          <a:ln>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下箭头 30"/>
          <p:cNvSpPr/>
          <p:nvPr/>
        </p:nvSpPr>
        <p:spPr>
          <a:xfrm>
            <a:off x="8539480" y="3794760"/>
            <a:ext cx="365760" cy="488950"/>
          </a:xfrm>
          <a:prstGeom prst="downArrow">
            <a:avLst/>
          </a:prstGeom>
          <a:noFill/>
          <a:ln>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文本框 31"/>
          <p:cNvSpPr txBox="1"/>
          <p:nvPr/>
        </p:nvSpPr>
        <p:spPr>
          <a:xfrm>
            <a:off x="9181465" y="4281805"/>
            <a:ext cx="2216150" cy="645160"/>
          </a:xfrm>
          <a:prstGeom prst="rect">
            <a:avLst/>
          </a:prstGeom>
          <a:noFill/>
        </p:spPr>
        <p:txBody>
          <a:bodyPr wrap="square" rtlCol="0">
            <a:spAutoFit/>
          </a:bodyPr>
          <a:p>
            <a:pPr fontAlgn="auto">
              <a:lnSpc>
                <a:spcPct val="150000"/>
              </a:lnSpc>
            </a:pPr>
            <a:r>
              <a:rPr lang="zh-CN" altLang="en-US" sz="2400" b="1">
                <a:solidFill>
                  <a:srgbClr val="FF0000"/>
                </a:solidFill>
                <a:latin typeface="华文中宋" panose="02010600040101010101" charset="-122"/>
                <a:ea typeface="华文中宋" panose="02010600040101010101" charset="-122"/>
              </a:rPr>
              <a:t>水能资源丰富</a:t>
            </a:r>
            <a:endParaRPr lang="zh-CN" altLang="en-US" sz="2400" b="1">
              <a:solidFill>
                <a:srgbClr val="FF0000"/>
              </a:solidFill>
              <a:latin typeface="华文中宋" panose="02010600040101010101" charset="-122"/>
              <a:ea typeface="华文中宋" panose="02010600040101010101" charset="-122"/>
            </a:endParaRPr>
          </a:p>
        </p:txBody>
      </p:sp>
      <p:sp>
        <p:nvSpPr>
          <p:cNvPr id="33" name="文本框 32"/>
          <p:cNvSpPr txBox="1"/>
          <p:nvPr/>
        </p:nvSpPr>
        <p:spPr>
          <a:xfrm>
            <a:off x="4841240" y="1707515"/>
            <a:ext cx="1101090" cy="460375"/>
          </a:xfrm>
          <a:prstGeom prst="rect">
            <a:avLst/>
          </a:prstGeom>
          <a:noFill/>
        </p:spPr>
        <p:txBody>
          <a:bodyPr wrap="none" rtlCol="0">
            <a:spAutoFit/>
          </a:bodyPr>
          <a:p>
            <a:r>
              <a:rPr lang="zh-CN" altLang="en-US" sz="2400" b="1">
                <a:solidFill>
                  <a:srgbClr val="002060"/>
                </a:solidFill>
                <a:latin typeface="黑体" panose="02010609060101010101" charset="-122"/>
                <a:ea typeface="黑体" panose="02010609060101010101" charset="-122"/>
              </a:rPr>
              <a:t>勒拿河</a:t>
            </a:r>
            <a:endParaRPr lang="zh-CN" altLang="en-US" sz="2400" b="1">
              <a:solidFill>
                <a:srgbClr val="002060"/>
              </a:solidFill>
              <a:latin typeface="黑体" panose="02010609060101010101" charset="-122"/>
              <a:ea typeface="黑体" panose="02010609060101010101" charset="-122"/>
            </a:endParaRPr>
          </a:p>
        </p:txBody>
      </p:sp>
      <p:sp>
        <p:nvSpPr>
          <p:cNvPr id="34" name="文本框 33"/>
          <p:cNvSpPr txBox="1"/>
          <p:nvPr/>
        </p:nvSpPr>
        <p:spPr>
          <a:xfrm>
            <a:off x="3997960" y="2226945"/>
            <a:ext cx="1407160" cy="460375"/>
          </a:xfrm>
          <a:prstGeom prst="rect">
            <a:avLst/>
          </a:prstGeom>
          <a:noFill/>
        </p:spPr>
        <p:txBody>
          <a:bodyPr wrap="none" rtlCol="0">
            <a:spAutoFit/>
          </a:bodyPr>
          <a:p>
            <a:r>
              <a:rPr lang="zh-CN" altLang="en-US" sz="2400" b="1">
                <a:solidFill>
                  <a:srgbClr val="002060"/>
                </a:solidFill>
                <a:latin typeface="黑体" panose="02010609060101010101" charset="-122"/>
                <a:ea typeface="黑体" panose="02010609060101010101" charset="-122"/>
              </a:rPr>
              <a:t>叶尼塞河</a:t>
            </a:r>
            <a:endParaRPr lang="zh-CN" altLang="en-US" sz="2400" b="1">
              <a:solidFill>
                <a:srgbClr val="002060"/>
              </a:solidFill>
              <a:latin typeface="黑体" panose="02010609060101010101" charset="-122"/>
              <a:ea typeface="黑体" panose="02010609060101010101" charset="-122"/>
            </a:endParaRPr>
          </a:p>
        </p:txBody>
      </p:sp>
      <p:sp>
        <p:nvSpPr>
          <p:cNvPr id="35" name="文本框 34"/>
          <p:cNvSpPr txBox="1"/>
          <p:nvPr/>
        </p:nvSpPr>
        <p:spPr>
          <a:xfrm>
            <a:off x="1988185" y="2058035"/>
            <a:ext cx="1713230" cy="460375"/>
          </a:xfrm>
          <a:prstGeom prst="rect">
            <a:avLst/>
          </a:prstGeom>
          <a:noFill/>
        </p:spPr>
        <p:txBody>
          <a:bodyPr wrap="none" rtlCol="0">
            <a:spAutoFit/>
          </a:bodyPr>
          <a:p>
            <a:r>
              <a:rPr lang="zh-CN" altLang="en-US" sz="2400" b="1">
                <a:solidFill>
                  <a:srgbClr val="002060"/>
                </a:solidFill>
                <a:latin typeface="黑体" panose="02010609060101010101" charset="-122"/>
                <a:ea typeface="黑体" panose="02010609060101010101" charset="-122"/>
              </a:rPr>
              <a:t>乌拉尔山脉</a:t>
            </a:r>
            <a:endParaRPr lang="zh-CN" altLang="en-US" sz="2400" b="1">
              <a:solidFill>
                <a:srgbClr val="002060"/>
              </a:solidFill>
              <a:latin typeface="黑体" panose="02010609060101010101" charset="-122"/>
              <a:ea typeface="黑体" panose="02010609060101010101" charset="-122"/>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5" grpId="0" bldLvl="0" animBg="1"/>
      <p:bldP spid="16" grpId="0" bldLvl="0" animBg="1"/>
      <p:bldP spid="17" grpId="0" bldLvl="0" animBg="1"/>
      <p:bldP spid="19" grpId="0" animBg="1"/>
      <p:bldP spid="20" grpId="0"/>
      <p:bldP spid="21" grpId="0" bldLvl="0" animBg="1"/>
      <p:bldP spid="23" grpId="0" animBg="1"/>
      <p:bldP spid="22" grpId="0" bldLvl="0" animBg="1"/>
      <p:bldP spid="24" grpId="0"/>
      <p:bldP spid="29" grpId="0" bldLvl="0" animBg="1"/>
      <p:bldP spid="31" grpId="0" bldLvl="0" animBg="1"/>
      <p:bldP spid="30" grpId="0" bldLvl="0" animBg="1"/>
      <p:bldP spid="3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363345" y="200660"/>
            <a:ext cx="9400540" cy="1383665"/>
          </a:xfrm>
          <a:prstGeom prst="rect">
            <a:avLst/>
          </a:prstGeom>
          <a:noFill/>
        </p:spPr>
        <p:txBody>
          <a:bodyPr wrap="square" rtlCol="0">
            <a:spAutoFit/>
          </a:bodyPr>
          <a:p>
            <a:pPr fontAlgn="auto">
              <a:lnSpc>
                <a:spcPct val="150000"/>
              </a:lnSpc>
            </a:pPr>
            <a:r>
              <a:rPr lang="zh-CN" altLang="en-US" sz="2800" b="1">
                <a:latin typeface="华文行楷" panose="02010800040101010101" charset="-122"/>
                <a:ea typeface="华文行楷" panose="02010800040101010101" charset="-122"/>
              </a:rPr>
              <a:t>小调查：你会选择何种方式从中国首都北京出发前往俄罗斯首都莫斯科？</a:t>
            </a:r>
            <a:endParaRPr lang="zh-CN" altLang="en-US" sz="2800" b="1">
              <a:latin typeface="华文行楷" panose="02010800040101010101" charset="-122"/>
              <a:ea typeface="华文行楷" panose="02010800040101010101" charset="-122"/>
            </a:endParaRPr>
          </a:p>
        </p:txBody>
      </p:sp>
      <p:pic>
        <p:nvPicPr>
          <p:cNvPr id="103" name="图片 102"/>
          <p:cNvPicPr/>
          <p:nvPr/>
        </p:nvPicPr>
        <p:blipFill>
          <a:blip r:embed="rId1"/>
          <a:stretch>
            <a:fillRect/>
          </a:stretch>
        </p:blipFill>
        <p:spPr>
          <a:xfrm>
            <a:off x="0" y="0"/>
            <a:ext cx="1456690" cy="1784985"/>
          </a:xfrm>
          <a:prstGeom prst="rect">
            <a:avLst/>
          </a:prstGeom>
          <a:noFill/>
          <a:ln w="9525">
            <a:noFill/>
          </a:ln>
        </p:spPr>
      </p:pic>
      <p:pic>
        <p:nvPicPr>
          <p:cNvPr id="105" name="图片 104"/>
          <p:cNvPicPr/>
          <p:nvPr/>
        </p:nvPicPr>
        <p:blipFill>
          <a:blip r:embed="rId2"/>
          <a:stretch>
            <a:fillRect/>
          </a:stretch>
        </p:blipFill>
        <p:spPr>
          <a:xfrm>
            <a:off x="401955" y="1986915"/>
            <a:ext cx="5358130" cy="3463290"/>
          </a:xfrm>
          <a:prstGeom prst="rect">
            <a:avLst/>
          </a:prstGeom>
          <a:noFill/>
          <a:ln w="9525">
            <a:noFill/>
          </a:ln>
        </p:spPr>
      </p:pic>
      <p:pic>
        <p:nvPicPr>
          <p:cNvPr id="107" name="图片 106"/>
          <p:cNvPicPr/>
          <p:nvPr/>
        </p:nvPicPr>
        <p:blipFill>
          <a:blip r:embed="rId3"/>
          <a:stretch>
            <a:fillRect/>
          </a:stretch>
        </p:blipFill>
        <p:spPr>
          <a:xfrm>
            <a:off x="6649720" y="1986915"/>
            <a:ext cx="4796155" cy="3463290"/>
          </a:xfrm>
          <a:prstGeom prst="rect">
            <a:avLst/>
          </a:prstGeom>
          <a:noFill/>
          <a:ln w="9525">
            <a:noFill/>
          </a:ln>
        </p:spPr>
      </p:pic>
      <p:sp>
        <p:nvSpPr>
          <p:cNvPr id="6" name="文本框 5"/>
          <p:cNvSpPr txBox="1"/>
          <p:nvPr/>
        </p:nvSpPr>
        <p:spPr>
          <a:xfrm>
            <a:off x="2416175" y="5758180"/>
            <a:ext cx="995680" cy="583565"/>
          </a:xfrm>
          <a:prstGeom prst="rect">
            <a:avLst/>
          </a:prstGeom>
          <a:noFill/>
        </p:spPr>
        <p:txBody>
          <a:bodyPr wrap="none" rtlCol="0">
            <a:spAutoFit/>
          </a:bodyPr>
          <a:p>
            <a:pPr algn="l"/>
            <a:r>
              <a:rPr lang="zh-CN" altLang="en-US" sz="3200" b="1">
                <a:sym typeface="+mn-ea"/>
              </a:rPr>
              <a:t>飞机</a:t>
            </a:r>
            <a:endParaRPr lang="zh-CN" altLang="en-US" sz="3200" b="1"/>
          </a:p>
        </p:txBody>
      </p:sp>
      <p:sp>
        <p:nvSpPr>
          <p:cNvPr id="7" name="文本框 6"/>
          <p:cNvSpPr txBox="1"/>
          <p:nvPr/>
        </p:nvSpPr>
        <p:spPr>
          <a:xfrm>
            <a:off x="8669020" y="5758180"/>
            <a:ext cx="995680" cy="583565"/>
          </a:xfrm>
          <a:prstGeom prst="rect">
            <a:avLst/>
          </a:prstGeom>
          <a:noFill/>
        </p:spPr>
        <p:txBody>
          <a:bodyPr wrap="none" rtlCol="0">
            <a:spAutoFit/>
          </a:bodyPr>
          <a:p>
            <a:pPr algn="l"/>
            <a:r>
              <a:rPr lang="zh-CN" altLang="en-US" sz="3200" b="1">
                <a:sym typeface="+mn-ea"/>
              </a:rPr>
              <a:t>火车</a:t>
            </a:r>
            <a:endParaRPr lang="zh-CN" altLang="en-US" sz="3200" b="1"/>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nvSpPr>
        <p:spPr>
          <a:xfrm>
            <a:off x="0" y="0"/>
            <a:ext cx="3343910" cy="521970"/>
          </a:xfrm>
          <a:prstGeom prst="rect">
            <a:avLst/>
          </a:prstGeom>
          <a:noFill/>
        </p:spPr>
        <p:txBody>
          <a:bodyPr wrap="none" rtlCol="0">
            <a:spAutoFit/>
          </a:bodyPr>
          <a:p>
            <a:r>
              <a:rPr lang="zh-CN" sz="2800" b="1">
                <a:latin typeface="微软雅黑" panose="020B0503020204020204" charset="-122"/>
                <a:ea typeface="微软雅黑" panose="020B0503020204020204" charset="-122"/>
                <a:cs typeface="微软雅黑" panose="020B0503020204020204" charset="-122"/>
              </a:rPr>
              <a:t>练习册</a:t>
            </a:r>
            <a:r>
              <a:rPr lang="en-US" altLang="zh-CN" sz="2800" b="1">
                <a:latin typeface="微软雅黑" panose="020B0503020204020204" charset="-122"/>
                <a:ea typeface="微软雅黑" panose="020B0503020204020204" charset="-122"/>
                <a:cs typeface="微软雅黑" panose="020B0503020204020204" charset="-122"/>
              </a:rPr>
              <a:t>P22</a:t>
            </a:r>
            <a:r>
              <a:rPr lang="zh-CN" altLang="en-US" sz="2800" b="1">
                <a:latin typeface="微软雅黑" panose="020B0503020204020204" charset="-122"/>
                <a:ea typeface="微软雅黑" panose="020B0503020204020204" charset="-122"/>
                <a:cs typeface="微软雅黑" panose="020B0503020204020204" charset="-122"/>
              </a:rPr>
              <a:t>第二大题</a:t>
            </a:r>
            <a:endParaRPr lang="zh-CN" altLang="en-US" sz="2800" b="1">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nvSpPr>
        <p:spPr>
          <a:xfrm>
            <a:off x="396240" y="1616075"/>
            <a:ext cx="8310880" cy="1568450"/>
          </a:xfrm>
          <a:prstGeom prst="rect">
            <a:avLst/>
          </a:prstGeom>
          <a:noFill/>
        </p:spPr>
        <p:txBody>
          <a:bodyPr wrap="none" rtlCol="0">
            <a:spAutoFit/>
          </a:bodyPr>
          <a:p>
            <a:pPr marL="342900" indent="-342900" algn="l" fontAlgn="auto">
              <a:lnSpc>
                <a:spcPct val="200000"/>
              </a:lnSpc>
              <a:buFont typeface="Wingdings" panose="05000000000000000000" charset="0"/>
              <a:buChar char="l"/>
            </a:pPr>
            <a:r>
              <a:rPr lang="zh-CN" sz="2400" b="1">
                <a:latin typeface="微软雅黑" panose="020B0503020204020204" charset="-122"/>
                <a:ea typeface="微软雅黑" panose="020B0503020204020204" charset="-122"/>
                <a:cs typeface="微软雅黑" panose="020B0503020204020204" charset="-122"/>
              </a:rPr>
              <a:t>伏尔加河流经</a:t>
            </a:r>
            <a:r>
              <a:rPr lang="en-US" altLang="zh-CN" sz="2400" b="1">
                <a:latin typeface="微软雅黑" panose="020B0503020204020204" charset="-122"/>
                <a:ea typeface="微软雅黑" panose="020B0503020204020204" charset="-122"/>
                <a:cs typeface="微软雅黑" panose="020B0503020204020204" charset="-122"/>
              </a:rPr>
              <a:t>_____________</a:t>
            </a:r>
            <a:r>
              <a:rPr lang="zh-CN" altLang="en-US" sz="2400" b="1">
                <a:latin typeface="微软雅黑" panose="020B0503020204020204" charset="-122"/>
                <a:ea typeface="微软雅黑" panose="020B0503020204020204" charset="-122"/>
                <a:cs typeface="微软雅黑" panose="020B0503020204020204" charset="-122"/>
              </a:rPr>
              <a:t>平原，向</a:t>
            </a:r>
            <a:r>
              <a:rPr lang="en-US" altLang="zh-CN" sz="2400" b="1">
                <a:latin typeface="微软雅黑" panose="020B0503020204020204" charset="-122"/>
                <a:ea typeface="微软雅黑" panose="020B0503020204020204" charset="-122"/>
                <a:cs typeface="微软雅黑" panose="020B0503020204020204" charset="-122"/>
              </a:rPr>
              <a:t>______</a:t>
            </a:r>
            <a:r>
              <a:rPr lang="zh-CN" altLang="en-US" sz="2400" b="1">
                <a:latin typeface="微软雅黑" panose="020B0503020204020204" charset="-122"/>
                <a:ea typeface="微软雅黑" panose="020B0503020204020204" charset="-122"/>
                <a:cs typeface="微软雅黑" panose="020B0503020204020204" charset="-122"/>
              </a:rPr>
              <a:t>注入</a:t>
            </a:r>
            <a:r>
              <a:rPr lang="en-US" altLang="zh-CN" sz="2400" b="1">
                <a:latin typeface="微软雅黑" panose="020B0503020204020204" charset="-122"/>
                <a:ea typeface="微软雅黑" panose="020B0503020204020204" charset="-122"/>
                <a:cs typeface="微软雅黑" panose="020B0503020204020204" charset="-122"/>
              </a:rPr>
              <a:t>______</a:t>
            </a:r>
            <a:r>
              <a:rPr lang="zh-CN" altLang="en-US" sz="2400" b="1">
                <a:latin typeface="微软雅黑" panose="020B0503020204020204" charset="-122"/>
                <a:ea typeface="微软雅黑" panose="020B0503020204020204" charset="-122"/>
                <a:cs typeface="微软雅黑" panose="020B0503020204020204" charset="-122"/>
              </a:rPr>
              <a:t>海。</a:t>
            </a:r>
            <a:endParaRPr lang="zh-CN" altLang="en-US" sz="2400" b="1">
              <a:latin typeface="微软雅黑" panose="020B0503020204020204" charset="-122"/>
              <a:ea typeface="微软雅黑" panose="020B0503020204020204" charset="-122"/>
              <a:cs typeface="微软雅黑" panose="020B0503020204020204" charset="-122"/>
            </a:endParaRPr>
          </a:p>
          <a:p>
            <a:pPr marL="342900" indent="-342900" algn="l" fontAlgn="auto">
              <a:lnSpc>
                <a:spcPct val="200000"/>
              </a:lnSpc>
              <a:buFont typeface="Wingdings" panose="05000000000000000000" charset="0"/>
              <a:buChar char="l"/>
            </a:pPr>
            <a:r>
              <a:rPr lang="zh-CN" altLang="en-US" sz="2400" b="1">
                <a:latin typeface="微软雅黑" panose="020B0503020204020204" charset="-122"/>
                <a:ea typeface="微软雅黑" panose="020B0503020204020204" charset="-122"/>
                <a:cs typeface="微软雅黑" panose="020B0503020204020204" charset="-122"/>
              </a:rPr>
              <a:t>鄂毕河流经</a:t>
            </a:r>
            <a:r>
              <a:rPr lang="en-US" altLang="zh-CN" sz="2400" b="1">
                <a:latin typeface="微软雅黑" panose="020B0503020204020204" charset="-122"/>
                <a:ea typeface="微软雅黑" panose="020B0503020204020204" charset="-122"/>
                <a:cs typeface="微软雅黑" panose="020B0503020204020204" charset="-122"/>
              </a:rPr>
              <a:t>________________</a:t>
            </a:r>
            <a:r>
              <a:rPr lang="zh-CN" altLang="en-US" sz="2400" b="1">
                <a:latin typeface="微软雅黑" panose="020B0503020204020204" charset="-122"/>
                <a:ea typeface="微软雅黑" panose="020B0503020204020204" charset="-122"/>
                <a:cs typeface="微软雅黑" panose="020B0503020204020204" charset="-122"/>
                <a:sym typeface="+mn-ea"/>
              </a:rPr>
              <a:t>平原，向</a:t>
            </a:r>
            <a:r>
              <a:rPr lang="en-US" altLang="zh-CN" sz="2400" b="1">
                <a:latin typeface="微软雅黑" panose="020B0503020204020204" charset="-122"/>
                <a:ea typeface="微软雅黑" panose="020B0503020204020204" charset="-122"/>
                <a:cs typeface="微软雅黑" panose="020B0503020204020204" charset="-122"/>
                <a:sym typeface="+mn-ea"/>
              </a:rPr>
              <a:t>______</a:t>
            </a:r>
            <a:r>
              <a:rPr lang="zh-CN" altLang="en-US" sz="2400" b="1">
                <a:latin typeface="微软雅黑" panose="020B0503020204020204" charset="-122"/>
                <a:ea typeface="微软雅黑" panose="020B0503020204020204" charset="-122"/>
                <a:cs typeface="微软雅黑" panose="020B0503020204020204" charset="-122"/>
                <a:sym typeface="+mn-ea"/>
              </a:rPr>
              <a:t>注入</a:t>
            </a:r>
            <a:r>
              <a:rPr lang="en-US" altLang="zh-CN" sz="2400" b="1">
                <a:latin typeface="微软雅黑" panose="020B0503020204020204" charset="-122"/>
                <a:ea typeface="微软雅黑" panose="020B0503020204020204" charset="-122"/>
                <a:cs typeface="微软雅黑" panose="020B0503020204020204" charset="-122"/>
                <a:sym typeface="+mn-ea"/>
              </a:rPr>
              <a:t>______</a:t>
            </a:r>
            <a:r>
              <a:rPr lang="zh-CN" altLang="en-US" sz="2400" b="1">
                <a:latin typeface="微软雅黑" panose="020B0503020204020204" charset="-122"/>
                <a:ea typeface="微软雅黑" panose="020B0503020204020204" charset="-122"/>
                <a:cs typeface="微软雅黑" panose="020B0503020204020204" charset="-122"/>
                <a:sym typeface="+mn-ea"/>
              </a:rPr>
              <a:t>洋。</a:t>
            </a:r>
            <a:endParaRPr lang="zh-CN" altLang="en-US" sz="2400" b="1">
              <a:latin typeface="微软雅黑" panose="020B0503020204020204" charset="-122"/>
              <a:ea typeface="微软雅黑" panose="020B0503020204020204" charset="-122"/>
              <a:cs typeface="微软雅黑" panose="020B0503020204020204" charset="-122"/>
              <a:sym typeface="+mn-ea"/>
            </a:endParaRPr>
          </a:p>
        </p:txBody>
      </p:sp>
      <p:sp>
        <p:nvSpPr>
          <p:cNvPr id="18" name="文本框 17"/>
          <p:cNvSpPr txBox="1"/>
          <p:nvPr/>
        </p:nvSpPr>
        <p:spPr>
          <a:xfrm>
            <a:off x="3113405" y="1764030"/>
            <a:ext cx="985520" cy="460375"/>
          </a:xfrm>
          <a:prstGeom prst="rect">
            <a:avLst/>
          </a:prstGeom>
          <a:noFill/>
        </p:spPr>
        <p:txBody>
          <a:bodyPr wrap="square" rtlCol="0">
            <a:spAutoFit/>
          </a:bodyPr>
          <a:p>
            <a:r>
              <a:rPr lang="zh-CN" sz="2400" b="1">
                <a:solidFill>
                  <a:srgbClr val="FF0000"/>
                </a:solidFill>
                <a:latin typeface="微软雅黑" panose="020B0503020204020204" charset="-122"/>
                <a:ea typeface="微软雅黑" panose="020B0503020204020204" charset="-122"/>
                <a:cs typeface="华文楷体" panose="02010600040101010101" charset="-122"/>
              </a:rPr>
              <a:t>东欧</a:t>
            </a:r>
            <a:endParaRPr lang="zh-CN" sz="2400" b="1">
              <a:solidFill>
                <a:srgbClr val="FF0000"/>
              </a:solidFill>
              <a:latin typeface="微软雅黑" panose="020B0503020204020204" charset="-122"/>
              <a:ea typeface="微软雅黑" panose="020B0503020204020204" charset="-122"/>
              <a:cs typeface="华文楷体" panose="02010600040101010101" charset="-122"/>
            </a:endParaRPr>
          </a:p>
        </p:txBody>
      </p:sp>
      <p:sp>
        <p:nvSpPr>
          <p:cNvPr id="5" name="文本框 4"/>
          <p:cNvSpPr txBox="1"/>
          <p:nvPr/>
        </p:nvSpPr>
        <p:spPr>
          <a:xfrm>
            <a:off x="5864225" y="1764030"/>
            <a:ext cx="462915" cy="460375"/>
          </a:xfrm>
          <a:prstGeom prst="rect">
            <a:avLst/>
          </a:prstGeom>
          <a:noFill/>
        </p:spPr>
        <p:txBody>
          <a:bodyPr wrap="square" rtlCol="0">
            <a:spAutoFit/>
          </a:bodyPr>
          <a:p>
            <a:r>
              <a:rPr lang="zh-CN" sz="2400" b="1">
                <a:solidFill>
                  <a:srgbClr val="FF0000"/>
                </a:solidFill>
                <a:latin typeface="微软雅黑" panose="020B0503020204020204" charset="-122"/>
                <a:ea typeface="微软雅黑" panose="020B0503020204020204" charset="-122"/>
                <a:cs typeface="华文楷体" panose="02010600040101010101" charset="-122"/>
              </a:rPr>
              <a:t>南</a:t>
            </a:r>
            <a:endParaRPr lang="zh-CN" sz="2400" b="1">
              <a:solidFill>
                <a:srgbClr val="FF0000"/>
              </a:solidFill>
              <a:latin typeface="微软雅黑" panose="020B0503020204020204" charset="-122"/>
              <a:ea typeface="微软雅黑" panose="020B0503020204020204" charset="-122"/>
              <a:cs typeface="华文楷体" panose="02010600040101010101" charset="-122"/>
            </a:endParaRPr>
          </a:p>
        </p:txBody>
      </p:sp>
      <p:sp>
        <p:nvSpPr>
          <p:cNvPr id="8" name="文本框 7"/>
          <p:cNvSpPr txBox="1"/>
          <p:nvPr/>
        </p:nvSpPr>
        <p:spPr>
          <a:xfrm>
            <a:off x="7261860" y="1764030"/>
            <a:ext cx="593725" cy="460375"/>
          </a:xfrm>
          <a:prstGeom prst="rect">
            <a:avLst/>
          </a:prstGeom>
          <a:noFill/>
        </p:spPr>
        <p:txBody>
          <a:bodyPr wrap="square" rtlCol="0">
            <a:spAutoFit/>
          </a:bodyPr>
          <a:p>
            <a:r>
              <a:rPr lang="zh-CN" sz="2400" b="1">
                <a:solidFill>
                  <a:srgbClr val="FF0000"/>
                </a:solidFill>
                <a:latin typeface="微软雅黑" panose="020B0503020204020204" charset="-122"/>
                <a:ea typeface="微软雅黑" panose="020B0503020204020204" charset="-122"/>
                <a:cs typeface="华文楷体" panose="02010600040101010101" charset="-122"/>
              </a:rPr>
              <a:t>里</a:t>
            </a:r>
            <a:endParaRPr lang="zh-CN" sz="2400" b="1">
              <a:solidFill>
                <a:srgbClr val="FF0000"/>
              </a:solidFill>
              <a:latin typeface="微软雅黑" panose="020B0503020204020204" charset="-122"/>
              <a:ea typeface="微软雅黑" panose="020B0503020204020204" charset="-122"/>
              <a:cs typeface="华文楷体" panose="02010600040101010101" charset="-122"/>
            </a:endParaRPr>
          </a:p>
        </p:txBody>
      </p:sp>
      <p:sp>
        <p:nvSpPr>
          <p:cNvPr id="11" name="文本框 10"/>
          <p:cNvSpPr txBox="1"/>
          <p:nvPr/>
        </p:nvSpPr>
        <p:spPr>
          <a:xfrm>
            <a:off x="2553970" y="2632710"/>
            <a:ext cx="2103755" cy="460375"/>
          </a:xfrm>
          <a:prstGeom prst="rect">
            <a:avLst/>
          </a:prstGeom>
          <a:noFill/>
        </p:spPr>
        <p:txBody>
          <a:bodyPr wrap="square" rtlCol="0">
            <a:spAutoFit/>
          </a:bodyPr>
          <a:p>
            <a:r>
              <a:rPr lang="zh-CN" sz="2400" b="1">
                <a:solidFill>
                  <a:srgbClr val="FF0000"/>
                </a:solidFill>
                <a:latin typeface="微软雅黑" panose="020B0503020204020204" charset="-122"/>
                <a:ea typeface="微软雅黑" panose="020B0503020204020204" charset="-122"/>
                <a:cs typeface="华文楷体" panose="02010600040101010101" charset="-122"/>
              </a:rPr>
              <a:t>西西伯利亚</a:t>
            </a:r>
            <a:endParaRPr lang="zh-CN" sz="2400" b="1">
              <a:solidFill>
                <a:srgbClr val="FF0000"/>
              </a:solidFill>
              <a:latin typeface="微软雅黑" panose="020B0503020204020204" charset="-122"/>
              <a:ea typeface="微软雅黑" panose="020B0503020204020204" charset="-122"/>
              <a:cs typeface="华文楷体" panose="02010600040101010101" charset="-122"/>
            </a:endParaRPr>
          </a:p>
        </p:txBody>
      </p:sp>
      <p:sp>
        <p:nvSpPr>
          <p:cNvPr id="12" name="文本框 11"/>
          <p:cNvSpPr txBox="1"/>
          <p:nvPr/>
        </p:nvSpPr>
        <p:spPr>
          <a:xfrm>
            <a:off x="5864225" y="2562860"/>
            <a:ext cx="768350" cy="460375"/>
          </a:xfrm>
          <a:prstGeom prst="rect">
            <a:avLst/>
          </a:prstGeom>
          <a:noFill/>
        </p:spPr>
        <p:txBody>
          <a:bodyPr wrap="square" rtlCol="0">
            <a:spAutoFit/>
          </a:bodyPr>
          <a:p>
            <a:r>
              <a:rPr lang="zh-CN" sz="2400" b="1">
                <a:solidFill>
                  <a:srgbClr val="FF0000"/>
                </a:solidFill>
                <a:latin typeface="微软雅黑" panose="020B0503020204020204" charset="-122"/>
                <a:ea typeface="微软雅黑" panose="020B0503020204020204" charset="-122"/>
                <a:cs typeface="华文楷体" panose="02010600040101010101" charset="-122"/>
              </a:rPr>
              <a:t>北</a:t>
            </a:r>
            <a:endParaRPr lang="zh-CN" sz="2400" b="1">
              <a:solidFill>
                <a:srgbClr val="FF0000"/>
              </a:solidFill>
              <a:latin typeface="微软雅黑" panose="020B0503020204020204" charset="-122"/>
              <a:ea typeface="微软雅黑" panose="020B0503020204020204" charset="-122"/>
              <a:cs typeface="华文楷体" panose="02010600040101010101" charset="-122"/>
            </a:endParaRPr>
          </a:p>
        </p:txBody>
      </p:sp>
      <p:sp>
        <p:nvSpPr>
          <p:cNvPr id="14" name="文本框 13"/>
          <p:cNvSpPr txBox="1"/>
          <p:nvPr/>
        </p:nvSpPr>
        <p:spPr>
          <a:xfrm>
            <a:off x="7187565" y="2562860"/>
            <a:ext cx="1177925" cy="460375"/>
          </a:xfrm>
          <a:prstGeom prst="rect">
            <a:avLst/>
          </a:prstGeom>
          <a:noFill/>
        </p:spPr>
        <p:txBody>
          <a:bodyPr wrap="square" rtlCol="0">
            <a:spAutoFit/>
          </a:bodyPr>
          <a:p>
            <a:r>
              <a:rPr lang="zh-CN" sz="2400" b="1">
                <a:solidFill>
                  <a:srgbClr val="FF0000"/>
                </a:solidFill>
                <a:latin typeface="微软雅黑" panose="020B0503020204020204" charset="-122"/>
                <a:ea typeface="微软雅黑" panose="020B0503020204020204" charset="-122"/>
                <a:cs typeface="华文楷体" panose="02010600040101010101" charset="-122"/>
              </a:rPr>
              <a:t>北冰</a:t>
            </a:r>
            <a:endParaRPr lang="zh-CN" sz="2400" b="1">
              <a:solidFill>
                <a:srgbClr val="FF0000"/>
              </a:solidFill>
              <a:latin typeface="微软雅黑" panose="020B0503020204020204" charset="-122"/>
              <a:ea typeface="微软雅黑" panose="020B0503020204020204" charset="-122"/>
              <a:cs typeface="华文楷体" panose="02010600040101010101"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5" grpId="0"/>
      <p:bldP spid="8" grpId="0"/>
      <p:bldP spid="11" grpId="0"/>
      <p:bldP spid="12"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nvSpPr>
        <p:spPr>
          <a:xfrm>
            <a:off x="0" y="0"/>
            <a:ext cx="2621280" cy="583565"/>
          </a:xfrm>
          <a:prstGeom prst="rect">
            <a:avLst/>
          </a:prstGeom>
          <a:noFill/>
        </p:spPr>
        <p:txBody>
          <a:bodyPr wrap="none" rtlCol="0">
            <a:spAutoFit/>
          </a:bodyPr>
          <a:p>
            <a:r>
              <a:rPr lang="zh-CN" sz="3200" b="1">
                <a:latin typeface="微软雅黑" panose="020B0503020204020204" charset="-122"/>
                <a:ea typeface="微软雅黑" panose="020B0503020204020204" charset="-122"/>
                <a:cs typeface="微软雅黑" panose="020B0503020204020204" charset="-122"/>
              </a:rPr>
              <a:t>俄罗斯的地形</a:t>
            </a:r>
            <a:endParaRPr lang="zh-CN" sz="3200" b="1">
              <a:latin typeface="微软雅黑" panose="020B0503020204020204" charset="-122"/>
              <a:ea typeface="微软雅黑" panose="020B0503020204020204" charset="-122"/>
              <a:cs typeface="微软雅黑" panose="020B0503020204020204" charset="-122"/>
            </a:endParaRPr>
          </a:p>
        </p:txBody>
      </p:sp>
      <p:pic>
        <p:nvPicPr>
          <p:cNvPr id="2" name="图片 1" descr="IMG_1073(20211121-145450)"/>
          <p:cNvPicPr>
            <a:picLocks noChangeAspect="1"/>
          </p:cNvPicPr>
          <p:nvPr/>
        </p:nvPicPr>
        <p:blipFill>
          <a:blip r:embed="rId1"/>
          <a:stretch>
            <a:fillRect/>
          </a:stretch>
        </p:blipFill>
        <p:spPr>
          <a:xfrm>
            <a:off x="0" y="513715"/>
            <a:ext cx="8839835" cy="5163185"/>
          </a:xfrm>
          <a:prstGeom prst="rect">
            <a:avLst/>
          </a:prstGeom>
        </p:spPr>
      </p:pic>
      <p:pic>
        <p:nvPicPr>
          <p:cNvPr id="18" name="图片 17"/>
          <p:cNvPicPr>
            <a:picLocks noChangeAspect="1"/>
          </p:cNvPicPr>
          <p:nvPr/>
        </p:nvPicPr>
        <p:blipFill>
          <a:blip r:embed="rId2"/>
          <a:stretch>
            <a:fillRect/>
          </a:stretch>
        </p:blipFill>
        <p:spPr>
          <a:xfrm>
            <a:off x="0" y="4926965"/>
            <a:ext cx="12199620" cy="1931035"/>
          </a:xfrm>
          <a:prstGeom prst="rect">
            <a:avLst/>
          </a:prstGeom>
        </p:spPr>
      </p:pic>
      <p:sp>
        <p:nvSpPr>
          <p:cNvPr id="33" name="文本框 32"/>
          <p:cNvSpPr txBox="1"/>
          <p:nvPr/>
        </p:nvSpPr>
        <p:spPr>
          <a:xfrm>
            <a:off x="4841240" y="1707515"/>
            <a:ext cx="1101090" cy="460375"/>
          </a:xfrm>
          <a:prstGeom prst="rect">
            <a:avLst/>
          </a:prstGeom>
          <a:noFill/>
        </p:spPr>
        <p:txBody>
          <a:bodyPr wrap="none" rtlCol="0">
            <a:spAutoFit/>
          </a:bodyPr>
          <a:p>
            <a:r>
              <a:rPr lang="zh-CN" altLang="en-US" sz="2400" b="1">
                <a:solidFill>
                  <a:srgbClr val="002060"/>
                </a:solidFill>
                <a:latin typeface="黑体" panose="02010609060101010101" charset="-122"/>
                <a:ea typeface="黑体" panose="02010609060101010101" charset="-122"/>
              </a:rPr>
              <a:t>勒拿河</a:t>
            </a:r>
            <a:endParaRPr lang="zh-CN" altLang="en-US" sz="2400" b="1">
              <a:solidFill>
                <a:srgbClr val="002060"/>
              </a:solidFill>
              <a:latin typeface="黑体" panose="02010609060101010101" charset="-122"/>
              <a:ea typeface="黑体" panose="02010609060101010101" charset="-122"/>
            </a:endParaRPr>
          </a:p>
        </p:txBody>
      </p:sp>
      <p:sp>
        <p:nvSpPr>
          <p:cNvPr id="34" name="文本框 33"/>
          <p:cNvSpPr txBox="1"/>
          <p:nvPr/>
        </p:nvSpPr>
        <p:spPr>
          <a:xfrm>
            <a:off x="3997960" y="2226945"/>
            <a:ext cx="1407160" cy="460375"/>
          </a:xfrm>
          <a:prstGeom prst="rect">
            <a:avLst/>
          </a:prstGeom>
          <a:noFill/>
        </p:spPr>
        <p:txBody>
          <a:bodyPr wrap="none" rtlCol="0">
            <a:spAutoFit/>
          </a:bodyPr>
          <a:p>
            <a:r>
              <a:rPr lang="zh-CN" altLang="en-US" sz="2400" b="1">
                <a:solidFill>
                  <a:srgbClr val="002060"/>
                </a:solidFill>
                <a:latin typeface="黑体" panose="02010609060101010101" charset="-122"/>
                <a:ea typeface="黑体" panose="02010609060101010101" charset="-122"/>
              </a:rPr>
              <a:t>叶尼塞河</a:t>
            </a:r>
            <a:endParaRPr lang="zh-CN" altLang="en-US" sz="2400" b="1">
              <a:solidFill>
                <a:srgbClr val="002060"/>
              </a:solidFill>
              <a:latin typeface="黑体" panose="02010609060101010101" charset="-122"/>
              <a:ea typeface="黑体" panose="02010609060101010101" charset="-122"/>
            </a:endParaRPr>
          </a:p>
        </p:txBody>
      </p:sp>
      <p:sp>
        <p:nvSpPr>
          <p:cNvPr id="35" name="文本框 34"/>
          <p:cNvSpPr txBox="1"/>
          <p:nvPr/>
        </p:nvSpPr>
        <p:spPr>
          <a:xfrm>
            <a:off x="1988185" y="2058035"/>
            <a:ext cx="1713230" cy="460375"/>
          </a:xfrm>
          <a:prstGeom prst="rect">
            <a:avLst/>
          </a:prstGeom>
          <a:noFill/>
        </p:spPr>
        <p:txBody>
          <a:bodyPr wrap="none" rtlCol="0">
            <a:spAutoFit/>
          </a:bodyPr>
          <a:p>
            <a:r>
              <a:rPr lang="zh-CN" altLang="en-US" sz="2400" b="1">
                <a:solidFill>
                  <a:srgbClr val="FF0000"/>
                </a:solidFill>
                <a:latin typeface="黑体" panose="02010609060101010101" charset="-122"/>
                <a:ea typeface="黑体" panose="02010609060101010101" charset="-122"/>
              </a:rPr>
              <a:t>乌拉尔山脉</a:t>
            </a:r>
            <a:endParaRPr lang="zh-CN" altLang="en-US" sz="2400" b="1">
              <a:solidFill>
                <a:srgbClr val="FF0000"/>
              </a:solidFill>
              <a:latin typeface="黑体" panose="02010609060101010101" charset="-122"/>
              <a:ea typeface="黑体" panose="02010609060101010101" charset="-122"/>
            </a:endParaRPr>
          </a:p>
        </p:txBody>
      </p:sp>
      <p:sp>
        <p:nvSpPr>
          <p:cNvPr id="3" name="文本框 2"/>
          <p:cNvSpPr txBox="1"/>
          <p:nvPr/>
        </p:nvSpPr>
        <p:spPr>
          <a:xfrm>
            <a:off x="406400" y="2803525"/>
            <a:ext cx="1808480" cy="58356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p>
            <a:r>
              <a:rPr lang="zh-CN" altLang="en-US" sz="3200" b="1">
                <a:latin typeface="微软雅黑" panose="020B0503020204020204" charset="-122"/>
                <a:ea typeface="微软雅黑" panose="020B0503020204020204" charset="-122"/>
              </a:rPr>
              <a:t>欧洲部分</a:t>
            </a:r>
            <a:endParaRPr lang="zh-CN" altLang="en-US" sz="3200" b="1">
              <a:latin typeface="微软雅黑" panose="020B0503020204020204" charset="-122"/>
              <a:ea typeface="微软雅黑" panose="020B0503020204020204" charset="-122"/>
            </a:endParaRPr>
          </a:p>
        </p:txBody>
      </p:sp>
      <p:sp>
        <p:nvSpPr>
          <p:cNvPr id="4" name="文本框 3"/>
          <p:cNvSpPr txBox="1"/>
          <p:nvPr/>
        </p:nvSpPr>
        <p:spPr>
          <a:xfrm>
            <a:off x="4133850" y="3288030"/>
            <a:ext cx="1808480" cy="58356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p>
            <a:r>
              <a:rPr lang="zh-CN" altLang="en-US" sz="3200" b="1">
                <a:latin typeface="微软雅黑" panose="020B0503020204020204" charset="-122"/>
                <a:ea typeface="微软雅黑" panose="020B0503020204020204" charset="-122"/>
              </a:rPr>
              <a:t>亚洲部分</a:t>
            </a:r>
            <a:endParaRPr lang="zh-CN" altLang="en-US" sz="3200" b="1">
              <a:latin typeface="微软雅黑" panose="020B0503020204020204" charset="-122"/>
              <a:ea typeface="微软雅黑" panose="020B0503020204020204" charset="-122"/>
            </a:endParaRPr>
          </a:p>
        </p:txBody>
      </p:sp>
      <p:sp>
        <p:nvSpPr>
          <p:cNvPr id="13" name="文本框 12"/>
          <p:cNvSpPr txBox="1"/>
          <p:nvPr/>
        </p:nvSpPr>
        <p:spPr>
          <a:xfrm>
            <a:off x="8839835" y="0"/>
            <a:ext cx="3122295" cy="3415030"/>
          </a:xfrm>
          <a:prstGeom prst="rect">
            <a:avLst/>
          </a:prstGeom>
          <a:solidFill>
            <a:schemeClr val="accent3">
              <a:lumMod val="20000"/>
              <a:lumOff val="80000"/>
            </a:schemeClr>
          </a:solidFill>
        </p:spPr>
        <p:txBody>
          <a:bodyPr wrap="square" rtlCol="0">
            <a:spAutoFit/>
          </a:bodyPr>
          <a:p>
            <a:pPr fontAlgn="auto">
              <a:lnSpc>
                <a:spcPct val="150000"/>
              </a:lnSpc>
            </a:pPr>
            <a:r>
              <a:rPr lang="zh-CN" altLang="en-US" sz="2400" b="1"/>
              <a:t>看一看：</a:t>
            </a:r>
            <a:endParaRPr lang="zh-CN" altLang="en-US" sz="2400" b="1"/>
          </a:p>
          <a:p>
            <a:pPr fontAlgn="auto">
              <a:lnSpc>
                <a:spcPct val="150000"/>
              </a:lnSpc>
            </a:pPr>
            <a:r>
              <a:rPr lang="zh-CN" altLang="en-US" sz="2400"/>
              <a:t>观察俄罗斯领土是亚洲部分大还是欧洲部分大？</a:t>
            </a:r>
            <a:endParaRPr lang="zh-CN" altLang="en-US" sz="2400"/>
          </a:p>
          <a:p>
            <a:pPr fontAlgn="auto">
              <a:lnSpc>
                <a:spcPct val="150000"/>
              </a:lnSpc>
            </a:pPr>
            <a:endParaRPr lang="zh-CN" altLang="en-US" sz="2400"/>
          </a:p>
          <a:p>
            <a:pPr fontAlgn="auto">
              <a:lnSpc>
                <a:spcPct val="150000"/>
              </a:lnSpc>
            </a:pPr>
            <a:endParaRPr lang="zh-CN" altLang="en-US" sz="2400"/>
          </a:p>
        </p:txBody>
      </p:sp>
      <p:sp>
        <p:nvSpPr>
          <p:cNvPr id="6" name="文本框 5"/>
          <p:cNvSpPr txBox="1"/>
          <p:nvPr/>
        </p:nvSpPr>
        <p:spPr>
          <a:xfrm>
            <a:off x="8839835" y="2518410"/>
            <a:ext cx="2316480" cy="460375"/>
          </a:xfrm>
          <a:prstGeom prst="rect">
            <a:avLst/>
          </a:prstGeom>
          <a:noFill/>
        </p:spPr>
        <p:txBody>
          <a:bodyPr wrap="none" rtlCol="0">
            <a:spAutoFit/>
          </a:bodyPr>
          <a:p>
            <a:r>
              <a:rPr lang="zh-CN" altLang="en-US" sz="2400" b="1">
                <a:solidFill>
                  <a:srgbClr val="FF0000"/>
                </a:solidFill>
              </a:rPr>
              <a:t>亚洲部分面积大</a:t>
            </a:r>
            <a:endParaRPr lang="zh-CN" altLang="en-US" sz="2400" b="1">
              <a:solidFill>
                <a:srgbClr val="FF0000"/>
              </a:solidFill>
            </a:endParaRPr>
          </a:p>
        </p:txBody>
      </p:sp>
      <p:sp>
        <p:nvSpPr>
          <p:cNvPr id="8" name="文本框 7"/>
          <p:cNvSpPr txBox="1"/>
          <p:nvPr/>
        </p:nvSpPr>
        <p:spPr>
          <a:xfrm>
            <a:off x="8839835" y="3415030"/>
            <a:ext cx="3122295" cy="1753235"/>
          </a:xfrm>
          <a:prstGeom prst="rect">
            <a:avLst/>
          </a:prstGeom>
          <a:solidFill>
            <a:schemeClr val="accent1">
              <a:lumMod val="20000"/>
              <a:lumOff val="80000"/>
            </a:schemeClr>
          </a:solidFill>
        </p:spPr>
        <p:txBody>
          <a:bodyPr wrap="square" rtlCol="0">
            <a:spAutoFit/>
          </a:bodyPr>
          <a:p>
            <a:pPr fontAlgn="auto">
              <a:lnSpc>
                <a:spcPct val="150000"/>
              </a:lnSpc>
            </a:pPr>
            <a:r>
              <a:rPr lang="zh-CN" altLang="en-US" sz="2400" b="1"/>
              <a:t>想一想：</a:t>
            </a:r>
            <a:endParaRPr lang="zh-CN" altLang="en-US" sz="2400" b="1"/>
          </a:p>
          <a:p>
            <a:pPr fontAlgn="auto">
              <a:lnSpc>
                <a:spcPct val="150000"/>
              </a:lnSpc>
            </a:pPr>
            <a:r>
              <a:rPr lang="zh-CN" altLang="en-US" sz="2400"/>
              <a:t>为什么俄罗斯属于欧洲国家？</a:t>
            </a:r>
            <a:endParaRPr lang="zh-CN" altLang="en-US" sz="2400"/>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3" grpId="0" bldLvl="0" animBg="1"/>
      <p:bldP spid="8" grpId="0" bldLvl="0" animBg="1"/>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IMG_1077(20211121-155501)"/>
          <p:cNvPicPr>
            <a:picLocks noChangeAspect="1"/>
          </p:cNvPicPr>
          <p:nvPr/>
        </p:nvPicPr>
        <p:blipFill>
          <a:blip r:embed="rId1">
            <a:lum contrast="18000"/>
          </a:blip>
          <a:srcRect b="15653"/>
          <a:stretch>
            <a:fillRect/>
          </a:stretch>
        </p:blipFill>
        <p:spPr>
          <a:xfrm>
            <a:off x="9525" y="440055"/>
            <a:ext cx="4561205" cy="2819400"/>
          </a:xfrm>
          <a:prstGeom prst="rect">
            <a:avLst/>
          </a:prstGeom>
        </p:spPr>
      </p:pic>
      <p:pic>
        <p:nvPicPr>
          <p:cNvPr id="9" name="图片 8" descr="IMG_1078(20211121-155536)"/>
          <p:cNvPicPr>
            <a:picLocks noChangeAspect="1"/>
          </p:cNvPicPr>
          <p:nvPr/>
        </p:nvPicPr>
        <p:blipFill>
          <a:blip r:embed="rId2"/>
          <a:srcRect t="14729" b="7016"/>
          <a:stretch>
            <a:fillRect/>
          </a:stretch>
        </p:blipFill>
        <p:spPr>
          <a:xfrm>
            <a:off x="4820285" y="668020"/>
            <a:ext cx="5066030" cy="2719705"/>
          </a:xfrm>
          <a:prstGeom prst="rect">
            <a:avLst/>
          </a:prstGeom>
        </p:spPr>
      </p:pic>
      <p:pic>
        <p:nvPicPr>
          <p:cNvPr id="10" name="图片 9" descr="IMG_1079(20211121-155610)"/>
          <p:cNvPicPr>
            <a:picLocks noChangeAspect="1"/>
          </p:cNvPicPr>
          <p:nvPr/>
        </p:nvPicPr>
        <p:blipFill>
          <a:blip r:embed="rId3"/>
          <a:stretch>
            <a:fillRect/>
          </a:stretch>
        </p:blipFill>
        <p:spPr>
          <a:xfrm>
            <a:off x="42545" y="3848100"/>
            <a:ext cx="4777740" cy="2853055"/>
          </a:xfrm>
          <a:prstGeom prst="rect">
            <a:avLst/>
          </a:prstGeom>
        </p:spPr>
      </p:pic>
      <p:pic>
        <p:nvPicPr>
          <p:cNvPr id="11" name="图片 10" descr="IMG_1080(20211121-155632)"/>
          <p:cNvPicPr>
            <a:picLocks noChangeAspect="1"/>
          </p:cNvPicPr>
          <p:nvPr/>
        </p:nvPicPr>
        <p:blipFill>
          <a:blip r:embed="rId4"/>
          <a:srcRect t="6523" b="2315"/>
          <a:stretch>
            <a:fillRect/>
          </a:stretch>
        </p:blipFill>
        <p:spPr>
          <a:xfrm>
            <a:off x="5231765" y="3786505"/>
            <a:ext cx="4434205" cy="2928620"/>
          </a:xfrm>
          <a:prstGeom prst="rect">
            <a:avLst/>
          </a:prstGeom>
        </p:spPr>
      </p:pic>
      <p:sp>
        <p:nvSpPr>
          <p:cNvPr id="12" name="文本框 11"/>
          <p:cNvSpPr txBox="1"/>
          <p:nvPr/>
        </p:nvSpPr>
        <p:spPr>
          <a:xfrm>
            <a:off x="480060" y="-20320"/>
            <a:ext cx="4340225" cy="460375"/>
          </a:xfrm>
          <a:prstGeom prst="rect">
            <a:avLst/>
          </a:prstGeom>
          <a:noFill/>
        </p:spPr>
        <p:txBody>
          <a:bodyPr wrap="none" rtlCol="0">
            <a:spAutoFit/>
          </a:bodyPr>
          <a:p>
            <a:r>
              <a:rPr lang="zh-CN" altLang="en-US" sz="2400" b="1"/>
              <a:t>俄罗斯人口分布图（人</a:t>
            </a:r>
            <a:r>
              <a:rPr lang="en-US" altLang="zh-CN" sz="2400" b="1"/>
              <a:t>/</a:t>
            </a:r>
            <a:r>
              <a:rPr lang="zh-CN" altLang="en-US" sz="2400" b="1"/>
              <a:t>千米</a:t>
            </a:r>
            <a:r>
              <a:rPr lang="en-US" altLang="zh-CN" sz="2400" b="1" baseline="30000"/>
              <a:t>2</a:t>
            </a:r>
            <a:r>
              <a:rPr lang="zh-CN" altLang="en-US" sz="2400" b="1"/>
              <a:t>）</a:t>
            </a:r>
            <a:endParaRPr lang="zh-CN" altLang="en-US" sz="2400" b="1" baseline="30000"/>
          </a:p>
        </p:txBody>
      </p:sp>
      <p:sp>
        <p:nvSpPr>
          <p:cNvPr id="14" name="文本框 13"/>
          <p:cNvSpPr txBox="1"/>
          <p:nvPr/>
        </p:nvSpPr>
        <p:spPr>
          <a:xfrm>
            <a:off x="5447665" y="55245"/>
            <a:ext cx="4145280" cy="460375"/>
          </a:xfrm>
          <a:prstGeom prst="rect">
            <a:avLst/>
          </a:prstGeom>
          <a:noFill/>
        </p:spPr>
        <p:txBody>
          <a:bodyPr wrap="none" rtlCol="0">
            <a:spAutoFit/>
          </a:bodyPr>
          <a:p>
            <a:r>
              <a:rPr lang="zh-CN" altLang="en-US" sz="2400" b="1"/>
              <a:t>俄罗斯</a:t>
            </a:r>
            <a:r>
              <a:rPr lang="zh-CN" sz="2400" b="1"/>
              <a:t>土地利用及农业分布图</a:t>
            </a:r>
            <a:endParaRPr lang="zh-CN" sz="2400" b="1" baseline="30000"/>
          </a:p>
        </p:txBody>
      </p:sp>
      <p:sp>
        <p:nvSpPr>
          <p:cNvPr id="15" name="文本框 14"/>
          <p:cNvSpPr txBox="1"/>
          <p:nvPr/>
        </p:nvSpPr>
        <p:spPr>
          <a:xfrm>
            <a:off x="9525" y="3387725"/>
            <a:ext cx="5059680" cy="460375"/>
          </a:xfrm>
          <a:prstGeom prst="rect">
            <a:avLst/>
          </a:prstGeom>
          <a:noFill/>
        </p:spPr>
        <p:txBody>
          <a:bodyPr wrap="none" rtlCol="0">
            <a:spAutoFit/>
          </a:bodyPr>
          <a:p>
            <a:r>
              <a:rPr lang="zh-CN" altLang="en-US" sz="2400" b="1"/>
              <a:t>俄罗斯矿产资源和主要工业区分布图</a:t>
            </a:r>
            <a:endParaRPr lang="zh-CN" altLang="en-US" sz="2400" b="1" baseline="30000"/>
          </a:p>
        </p:txBody>
      </p:sp>
      <p:sp>
        <p:nvSpPr>
          <p:cNvPr id="16" name="文本框 15"/>
          <p:cNvSpPr txBox="1"/>
          <p:nvPr/>
        </p:nvSpPr>
        <p:spPr>
          <a:xfrm>
            <a:off x="5684520" y="3387725"/>
            <a:ext cx="3840480" cy="460375"/>
          </a:xfrm>
          <a:prstGeom prst="rect">
            <a:avLst/>
          </a:prstGeom>
          <a:noFill/>
        </p:spPr>
        <p:txBody>
          <a:bodyPr wrap="none" rtlCol="0">
            <a:spAutoFit/>
          </a:bodyPr>
          <a:p>
            <a:r>
              <a:rPr lang="zh-CN" altLang="en-US" sz="2400" b="1"/>
              <a:t>俄罗斯城市及铁路线分布图</a:t>
            </a:r>
            <a:endParaRPr lang="zh-CN" altLang="en-US" sz="2400" b="1" baseline="30000"/>
          </a:p>
        </p:txBody>
      </p:sp>
      <p:sp>
        <p:nvSpPr>
          <p:cNvPr id="17" name="文本框 16"/>
          <p:cNvSpPr txBox="1"/>
          <p:nvPr/>
        </p:nvSpPr>
        <p:spPr>
          <a:xfrm>
            <a:off x="9732010" y="-27305"/>
            <a:ext cx="2459990" cy="34150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marL="285750" indent="-285750" fontAlgn="auto">
              <a:lnSpc>
                <a:spcPct val="150000"/>
              </a:lnSpc>
              <a:buFont typeface="Wingdings" panose="05000000000000000000" charset="0"/>
              <a:buChar char="l"/>
            </a:pPr>
            <a:r>
              <a:rPr lang="zh-CN" altLang="en-US" sz="2400" b="1">
                <a:solidFill>
                  <a:srgbClr val="FF0000"/>
                </a:solidFill>
                <a:latin typeface="华文中宋" panose="02010600040101010101" charset="-122"/>
                <a:ea typeface="华文中宋" panose="02010600040101010101" charset="-122"/>
              </a:rPr>
              <a:t>俄罗斯首都莫斯科位于欧洲。</a:t>
            </a:r>
            <a:endParaRPr lang="zh-CN" altLang="en-US" sz="2400" b="1">
              <a:solidFill>
                <a:srgbClr val="FF0000"/>
              </a:solidFill>
              <a:latin typeface="华文中宋" panose="02010600040101010101" charset="-122"/>
              <a:ea typeface="华文中宋" panose="02010600040101010101" charset="-122"/>
            </a:endParaRPr>
          </a:p>
          <a:p>
            <a:pPr marL="285750" indent="-285750" fontAlgn="auto">
              <a:lnSpc>
                <a:spcPct val="150000"/>
              </a:lnSpc>
              <a:buFont typeface="Wingdings" panose="05000000000000000000" charset="0"/>
              <a:buChar char="l"/>
            </a:pPr>
            <a:r>
              <a:rPr lang="zh-CN" altLang="en-US" sz="2400" b="1">
                <a:solidFill>
                  <a:srgbClr val="FF0000"/>
                </a:solidFill>
                <a:latin typeface="华文中宋" panose="02010600040101010101" charset="-122"/>
                <a:ea typeface="华文中宋" panose="02010600040101010101" charset="-122"/>
              </a:rPr>
              <a:t>俄罗斯大部分人口及工农业生产主要集中在欧洲部分。</a:t>
            </a:r>
            <a:endParaRPr lang="zh-CN" altLang="en-US" sz="2400" b="1">
              <a:solidFill>
                <a:srgbClr val="FF0000"/>
              </a:solidFill>
              <a:latin typeface="华文中宋" panose="02010600040101010101" charset="-122"/>
              <a:ea typeface="华文中宋" panose="02010600040101010101" charset="-122"/>
            </a:endParaRPr>
          </a:p>
        </p:txBody>
      </p:sp>
      <p:sp>
        <p:nvSpPr>
          <p:cNvPr id="19" name="文本框 18"/>
          <p:cNvSpPr txBox="1"/>
          <p:nvPr/>
        </p:nvSpPr>
        <p:spPr>
          <a:xfrm>
            <a:off x="9732010" y="3848100"/>
            <a:ext cx="2459355" cy="1753235"/>
          </a:xfrm>
          <a:prstGeom prst="rect">
            <a:avLst/>
          </a:prstGeom>
          <a:solidFill>
            <a:schemeClr val="accent1">
              <a:lumMod val="20000"/>
              <a:lumOff val="80000"/>
            </a:schemeClr>
          </a:solidFill>
        </p:spPr>
        <p:txBody>
          <a:bodyPr wrap="square" rtlCol="0">
            <a:spAutoFit/>
          </a:bodyPr>
          <a:p>
            <a:pPr fontAlgn="auto">
              <a:lnSpc>
                <a:spcPct val="150000"/>
              </a:lnSpc>
            </a:pPr>
            <a:r>
              <a:rPr lang="zh-CN" altLang="en-US" sz="2400" b="1"/>
              <a:t>想一想：</a:t>
            </a:r>
            <a:endParaRPr lang="zh-CN" altLang="en-US" sz="2400" b="1"/>
          </a:p>
          <a:p>
            <a:pPr fontAlgn="auto">
              <a:lnSpc>
                <a:spcPct val="150000"/>
              </a:lnSpc>
            </a:pPr>
            <a:r>
              <a:rPr lang="zh-CN" altLang="en-US" sz="2400"/>
              <a:t>为什么会呈现出这样的分布规律？</a:t>
            </a:r>
            <a:endParaRPr lang="zh-CN" altLang="en-US" sz="2400"/>
          </a:p>
        </p:txBody>
      </p:sp>
      <p:sp>
        <p:nvSpPr>
          <p:cNvPr id="20" name="文本框 19"/>
          <p:cNvSpPr txBox="1"/>
          <p:nvPr/>
        </p:nvSpPr>
        <p:spPr>
          <a:xfrm>
            <a:off x="9732010" y="5601335"/>
            <a:ext cx="2141855" cy="1198880"/>
          </a:xfrm>
          <a:prstGeom prst="rect">
            <a:avLst/>
          </a:prstGeom>
          <a:noFill/>
        </p:spPr>
        <p:txBody>
          <a:bodyPr wrap="square" rtlCol="0">
            <a:spAutoFit/>
          </a:bodyPr>
          <a:p>
            <a:pPr fontAlgn="auto">
              <a:lnSpc>
                <a:spcPct val="150000"/>
              </a:lnSpc>
            </a:pPr>
            <a:r>
              <a:rPr lang="zh-CN" altLang="en-US" sz="2400" b="1">
                <a:solidFill>
                  <a:srgbClr val="FF0000"/>
                </a:solidFill>
              </a:rPr>
              <a:t>与自然环境密切相关</a:t>
            </a:r>
            <a:endParaRPr lang="zh-CN" altLang="en-US" sz="2400" b="1">
              <a:solidFill>
                <a:srgbClr val="FF0000"/>
              </a:solidFill>
            </a:endParaRPr>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17" grpId="0" animBg="1"/>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IMG_1077(20211121-155501)"/>
          <p:cNvPicPr>
            <a:picLocks noChangeAspect="1"/>
          </p:cNvPicPr>
          <p:nvPr/>
        </p:nvPicPr>
        <p:blipFill>
          <a:blip r:embed="rId1">
            <a:lum contrast="18000"/>
          </a:blip>
          <a:srcRect b="15653"/>
          <a:stretch>
            <a:fillRect/>
          </a:stretch>
        </p:blipFill>
        <p:spPr>
          <a:xfrm>
            <a:off x="0" y="912495"/>
            <a:ext cx="7487920" cy="4628515"/>
          </a:xfrm>
          <a:prstGeom prst="rect">
            <a:avLst/>
          </a:prstGeom>
        </p:spPr>
      </p:pic>
      <p:sp>
        <p:nvSpPr>
          <p:cNvPr id="2" name="任意多边形 1"/>
          <p:cNvSpPr/>
          <p:nvPr/>
        </p:nvSpPr>
        <p:spPr>
          <a:xfrm>
            <a:off x="1657350" y="3122295"/>
            <a:ext cx="1160780" cy="1830705"/>
          </a:xfrm>
          <a:custGeom>
            <a:avLst/>
            <a:gdLst>
              <a:gd name="connisteX0" fmla="*/ 1011658 w 1013916"/>
              <a:gd name="connsiteY0" fmla="*/ 0 h 1561349"/>
              <a:gd name="connisteX1" fmla="*/ 1011658 w 1013916"/>
              <a:gd name="connsiteY1" fmla="*/ 95885 h 1561349"/>
              <a:gd name="connisteX2" fmla="*/ 1011658 w 1013916"/>
              <a:gd name="connsiteY2" fmla="*/ 156845 h 1561349"/>
              <a:gd name="connisteX3" fmla="*/ 984988 w 1013916"/>
              <a:gd name="connsiteY3" fmla="*/ 200660 h 1561349"/>
              <a:gd name="connisteX4" fmla="*/ 897993 w 1013916"/>
              <a:gd name="connsiteY4" fmla="*/ 252730 h 1561349"/>
              <a:gd name="connisteX5" fmla="*/ 810998 w 1013916"/>
              <a:gd name="connsiteY5" fmla="*/ 278765 h 1561349"/>
              <a:gd name="connisteX6" fmla="*/ 715113 w 1013916"/>
              <a:gd name="connsiteY6" fmla="*/ 340360 h 1561349"/>
              <a:gd name="connisteX7" fmla="*/ 627483 w 1013916"/>
              <a:gd name="connsiteY7" fmla="*/ 375285 h 1561349"/>
              <a:gd name="connisteX8" fmla="*/ 601448 w 1013916"/>
              <a:gd name="connsiteY8" fmla="*/ 453390 h 1561349"/>
              <a:gd name="connisteX9" fmla="*/ 531598 w 1013916"/>
              <a:gd name="connsiteY9" fmla="*/ 593090 h 1561349"/>
              <a:gd name="connisteX10" fmla="*/ 426823 w 1013916"/>
              <a:gd name="connsiteY10" fmla="*/ 732790 h 1561349"/>
              <a:gd name="connisteX11" fmla="*/ 365863 w 1013916"/>
              <a:gd name="connsiteY11" fmla="*/ 854710 h 1561349"/>
              <a:gd name="connisteX12" fmla="*/ 322683 w 1013916"/>
              <a:gd name="connsiteY12" fmla="*/ 915670 h 1561349"/>
              <a:gd name="connisteX13" fmla="*/ 200128 w 1013916"/>
              <a:gd name="connsiteY13" fmla="*/ 1046480 h 1561349"/>
              <a:gd name="connisteX14" fmla="*/ 148058 w 1013916"/>
              <a:gd name="connsiteY14" fmla="*/ 1098550 h 1561349"/>
              <a:gd name="connisteX15" fmla="*/ 243943 w 1013916"/>
              <a:gd name="connsiteY15" fmla="*/ 1125220 h 1561349"/>
              <a:gd name="connisteX16" fmla="*/ 130278 w 1013916"/>
              <a:gd name="connsiteY16" fmla="*/ 1203325 h 1561349"/>
              <a:gd name="connisteX17" fmla="*/ 200128 w 1013916"/>
              <a:gd name="connsiteY17" fmla="*/ 1282065 h 1561349"/>
              <a:gd name="connisteX18" fmla="*/ 17248 w 1013916"/>
              <a:gd name="connsiteY18" fmla="*/ 1534795 h 1561349"/>
              <a:gd name="connisteX19" fmla="*/ 17248 w 1013916"/>
              <a:gd name="connsiteY19" fmla="*/ 1543685 h 156134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Lst>
            <a:rect l="l" t="t" r="r" b="b"/>
            <a:pathLst>
              <a:path w="1013917" h="1561350">
                <a:moveTo>
                  <a:pt x="1011659" y="0"/>
                </a:moveTo>
                <a:cubicBezTo>
                  <a:pt x="1011659" y="17780"/>
                  <a:pt x="1011659" y="64770"/>
                  <a:pt x="1011659" y="95885"/>
                </a:cubicBezTo>
                <a:cubicBezTo>
                  <a:pt x="1011659" y="127000"/>
                  <a:pt x="1016739" y="135890"/>
                  <a:pt x="1011659" y="156845"/>
                </a:cubicBezTo>
                <a:cubicBezTo>
                  <a:pt x="1006579" y="177800"/>
                  <a:pt x="1007849" y="181610"/>
                  <a:pt x="984989" y="200660"/>
                </a:cubicBezTo>
                <a:cubicBezTo>
                  <a:pt x="962129" y="219710"/>
                  <a:pt x="932919" y="236855"/>
                  <a:pt x="897994" y="252730"/>
                </a:cubicBezTo>
                <a:cubicBezTo>
                  <a:pt x="863069" y="268605"/>
                  <a:pt x="847829" y="260985"/>
                  <a:pt x="810999" y="278765"/>
                </a:cubicBezTo>
                <a:cubicBezTo>
                  <a:pt x="774169" y="296545"/>
                  <a:pt x="751944" y="321310"/>
                  <a:pt x="715114" y="340360"/>
                </a:cubicBezTo>
                <a:cubicBezTo>
                  <a:pt x="678284" y="359410"/>
                  <a:pt x="650344" y="352425"/>
                  <a:pt x="627484" y="375285"/>
                </a:cubicBezTo>
                <a:cubicBezTo>
                  <a:pt x="604624" y="398145"/>
                  <a:pt x="620499" y="409575"/>
                  <a:pt x="601449" y="453390"/>
                </a:cubicBezTo>
                <a:cubicBezTo>
                  <a:pt x="582399" y="497205"/>
                  <a:pt x="566524" y="537210"/>
                  <a:pt x="531599" y="593090"/>
                </a:cubicBezTo>
                <a:cubicBezTo>
                  <a:pt x="496674" y="648970"/>
                  <a:pt x="459844" y="680720"/>
                  <a:pt x="426824" y="732790"/>
                </a:cubicBezTo>
                <a:cubicBezTo>
                  <a:pt x="393804" y="784860"/>
                  <a:pt x="386819" y="817880"/>
                  <a:pt x="365864" y="854710"/>
                </a:cubicBezTo>
                <a:cubicBezTo>
                  <a:pt x="344909" y="891540"/>
                  <a:pt x="355704" y="877570"/>
                  <a:pt x="322684" y="915670"/>
                </a:cubicBezTo>
                <a:cubicBezTo>
                  <a:pt x="289664" y="953770"/>
                  <a:pt x="235054" y="1009650"/>
                  <a:pt x="200129" y="1046480"/>
                </a:cubicBezTo>
                <a:cubicBezTo>
                  <a:pt x="165204" y="1083310"/>
                  <a:pt x="139169" y="1082675"/>
                  <a:pt x="148059" y="1098550"/>
                </a:cubicBezTo>
                <a:cubicBezTo>
                  <a:pt x="156949" y="1114425"/>
                  <a:pt x="247754" y="1104265"/>
                  <a:pt x="243944" y="1125220"/>
                </a:cubicBezTo>
                <a:cubicBezTo>
                  <a:pt x="240134" y="1146175"/>
                  <a:pt x="139169" y="1172210"/>
                  <a:pt x="130279" y="1203325"/>
                </a:cubicBezTo>
                <a:cubicBezTo>
                  <a:pt x="121389" y="1234440"/>
                  <a:pt x="222989" y="1216025"/>
                  <a:pt x="200129" y="1282065"/>
                </a:cubicBezTo>
                <a:cubicBezTo>
                  <a:pt x="177269" y="1348105"/>
                  <a:pt x="54079" y="1482725"/>
                  <a:pt x="17249" y="1534795"/>
                </a:cubicBezTo>
                <a:cubicBezTo>
                  <a:pt x="-19581" y="1586865"/>
                  <a:pt x="13439" y="1546860"/>
                  <a:pt x="17249" y="1543685"/>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801370" y="5024120"/>
            <a:ext cx="1706880" cy="460375"/>
          </a:xfrm>
          <a:prstGeom prst="rect">
            <a:avLst/>
          </a:prstGeom>
          <a:noFill/>
        </p:spPr>
        <p:txBody>
          <a:bodyPr wrap="none" rtlCol="0">
            <a:spAutoFit/>
          </a:bodyPr>
          <a:p>
            <a:r>
              <a:rPr lang="zh-CN" altLang="en-US" sz="2400" b="1">
                <a:solidFill>
                  <a:srgbClr val="FF0000"/>
                </a:solidFill>
              </a:rPr>
              <a:t>乌拉尔山脉</a:t>
            </a:r>
            <a:endParaRPr lang="zh-CN" altLang="en-US" sz="2400" b="1">
              <a:solidFill>
                <a:srgbClr val="FF0000"/>
              </a:solidFill>
            </a:endParaRPr>
          </a:p>
        </p:txBody>
      </p:sp>
      <p:sp>
        <p:nvSpPr>
          <p:cNvPr id="7" name="文本框 6"/>
          <p:cNvSpPr txBox="1"/>
          <p:nvPr/>
        </p:nvSpPr>
        <p:spPr>
          <a:xfrm>
            <a:off x="0" y="0"/>
            <a:ext cx="2621280" cy="583565"/>
          </a:xfrm>
          <a:prstGeom prst="rect">
            <a:avLst/>
          </a:prstGeom>
          <a:noFill/>
        </p:spPr>
        <p:txBody>
          <a:bodyPr wrap="none" rtlCol="0">
            <a:spAutoFit/>
          </a:bodyPr>
          <a:p>
            <a:r>
              <a:rPr lang="zh-CN" sz="3200" b="1">
                <a:latin typeface="微软雅黑" panose="020B0503020204020204" charset="-122"/>
                <a:ea typeface="微软雅黑" panose="020B0503020204020204" charset="-122"/>
                <a:cs typeface="微软雅黑" panose="020B0503020204020204" charset="-122"/>
              </a:rPr>
              <a:t>俄罗斯的人口</a:t>
            </a:r>
            <a:endParaRPr lang="zh-CN" sz="3200" b="1">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7392035" y="0"/>
            <a:ext cx="3919855" cy="1753235"/>
          </a:xfrm>
          <a:prstGeom prst="rect">
            <a:avLst/>
          </a:prstGeom>
          <a:solidFill>
            <a:schemeClr val="accent1">
              <a:lumMod val="20000"/>
              <a:lumOff val="80000"/>
            </a:schemeClr>
          </a:solidFill>
        </p:spPr>
        <p:txBody>
          <a:bodyPr wrap="square" rtlCol="0">
            <a:spAutoFit/>
          </a:bodyPr>
          <a:p>
            <a:pPr fontAlgn="auto">
              <a:lnSpc>
                <a:spcPct val="150000"/>
              </a:lnSpc>
            </a:pPr>
            <a:r>
              <a:rPr lang="zh-CN" altLang="en-US" sz="2400" b="1"/>
              <a:t>想一想：</a:t>
            </a:r>
            <a:endParaRPr lang="zh-CN" altLang="en-US" sz="2400" b="1"/>
          </a:p>
          <a:p>
            <a:pPr fontAlgn="auto">
              <a:lnSpc>
                <a:spcPct val="150000"/>
              </a:lnSpc>
            </a:pPr>
            <a:r>
              <a:rPr lang="zh-CN" altLang="en-US" sz="2400"/>
              <a:t>俄罗斯的人口分布呈现出什么特点？</a:t>
            </a:r>
            <a:endParaRPr lang="zh-CN" altLang="en-US" sz="2400"/>
          </a:p>
        </p:txBody>
      </p:sp>
      <p:sp>
        <p:nvSpPr>
          <p:cNvPr id="4" name="文本框 3"/>
          <p:cNvSpPr txBox="1"/>
          <p:nvPr/>
        </p:nvSpPr>
        <p:spPr>
          <a:xfrm>
            <a:off x="7392035" y="2436495"/>
            <a:ext cx="3999865" cy="460375"/>
          </a:xfrm>
          <a:prstGeom prst="rect">
            <a:avLst/>
          </a:prstGeom>
          <a:noFill/>
        </p:spPr>
        <p:txBody>
          <a:bodyPr wrap="none" rtlCol="0">
            <a:spAutoFit/>
          </a:bodyPr>
          <a:p>
            <a:pPr marL="457200" indent="-457200">
              <a:buFont typeface="Wingdings" panose="05000000000000000000" charset="0"/>
              <a:buChar char="l"/>
            </a:pPr>
            <a:r>
              <a:rPr lang="zh-CN" altLang="en-US" sz="2400" b="1">
                <a:solidFill>
                  <a:srgbClr val="FF0000"/>
                </a:solidFill>
                <a:latin typeface="华文中宋" panose="02010600040101010101" charset="-122"/>
                <a:ea typeface="华文中宋" panose="02010600040101010101" charset="-122"/>
              </a:rPr>
              <a:t>俄罗斯的人口分布不均匀</a:t>
            </a:r>
            <a:endParaRPr lang="zh-CN" altLang="en-US" sz="2400" b="1">
              <a:solidFill>
                <a:srgbClr val="FF0000"/>
              </a:solidFill>
              <a:latin typeface="华文中宋" panose="02010600040101010101" charset="-122"/>
              <a:ea typeface="华文中宋" panose="02010600040101010101" charset="-122"/>
            </a:endParaRPr>
          </a:p>
        </p:txBody>
      </p:sp>
      <p:sp>
        <p:nvSpPr>
          <p:cNvPr id="6" name="文本框 5"/>
          <p:cNvSpPr txBox="1"/>
          <p:nvPr/>
        </p:nvSpPr>
        <p:spPr>
          <a:xfrm>
            <a:off x="7392035" y="3420110"/>
            <a:ext cx="4000500" cy="1198880"/>
          </a:xfrm>
          <a:prstGeom prst="rect">
            <a:avLst/>
          </a:prstGeom>
          <a:noFill/>
        </p:spPr>
        <p:txBody>
          <a:bodyPr wrap="square" rtlCol="0">
            <a:spAutoFit/>
          </a:bodyPr>
          <a:p>
            <a:pPr marL="457200" indent="-457200" algn="l" fontAlgn="auto">
              <a:lnSpc>
                <a:spcPct val="150000"/>
              </a:lnSpc>
              <a:buClrTx/>
              <a:buSzTx/>
              <a:buFont typeface="Wingdings" panose="05000000000000000000" charset="0"/>
              <a:buChar char="l"/>
            </a:pPr>
            <a:r>
              <a:rPr lang="zh-CN" altLang="en-US" sz="2400" b="1">
                <a:solidFill>
                  <a:srgbClr val="FF0000"/>
                </a:solidFill>
                <a:latin typeface="华文中宋" panose="02010600040101010101" charset="-122"/>
                <a:ea typeface="华文中宋" panose="02010600040101010101" charset="-122"/>
              </a:rPr>
              <a:t>俄罗斯的欧洲部分人口稠密，亚洲部分人口稀疏</a:t>
            </a:r>
            <a:endParaRPr lang="zh-CN" altLang="en-US" sz="2400" b="1">
              <a:solidFill>
                <a:srgbClr val="FF0000"/>
              </a:solidFill>
              <a:latin typeface="华文中宋" panose="02010600040101010101" charset="-122"/>
              <a:ea typeface="华文中宋" panose="02010600040101010101" charset="-122"/>
            </a:endParaRPr>
          </a:p>
        </p:txBody>
      </p:sp>
      <p:sp>
        <p:nvSpPr>
          <p:cNvPr id="13" name="文本框 12"/>
          <p:cNvSpPr txBox="1"/>
          <p:nvPr/>
        </p:nvSpPr>
        <p:spPr>
          <a:xfrm>
            <a:off x="7392035" y="5265420"/>
            <a:ext cx="4000500" cy="1198880"/>
          </a:xfrm>
          <a:prstGeom prst="rect">
            <a:avLst/>
          </a:prstGeom>
          <a:noFill/>
        </p:spPr>
        <p:txBody>
          <a:bodyPr wrap="square" rtlCol="0">
            <a:spAutoFit/>
          </a:bodyPr>
          <a:p>
            <a:pPr marL="457200" indent="-457200" algn="l" fontAlgn="auto">
              <a:lnSpc>
                <a:spcPct val="150000"/>
              </a:lnSpc>
              <a:buClrTx/>
              <a:buSzTx/>
              <a:buFont typeface="Wingdings" panose="05000000000000000000" charset="0"/>
              <a:buChar char="l"/>
            </a:pPr>
            <a:r>
              <a:rPr lang="zh-CN" altLang="en-US" sz="2400" b="1">
                <a:solidFill>
                  <a:srgbClr val="FF0000"/>
                </a:solidFill>
                <a:latin typeface="华文中宋" panose="02010600040101010101" charset="-122"/>
                <a:ea typeface="华文中宋" panose="02010600040101010101" charset="-122"/>
              </a:rPr>
              <a:t>俄罗斯的亚洲部分人口主要分布在南部地区</a:t>
            </a:r>
            <a:endParaRPr lang="zh-CN" altLang="en-US" sz="2400" b="1">
              <a:solidFill>
                <a:srgbClr val="FF0000"/>
              </a:solidFill>
              <a:latin typeface="华文中宋" panose="02010600040101010101" charset="-122"/>
              <a:ea typeface="华文中宋" panose="02010600040101010101" charset="-122"/>
            </a:endParaRPr>
          </a:p>
        </p:txBody>
      </p:sp>
      <p:sp>
        <p:nvSpPr>
          <p:cNvPr id="21" name="文本框 20"/>
          <p:cNvSpPr txBox="1"/>
          <p:nvPr/>
        </p:nvSpPr>
        <p:spPr>
          <a:xfrm>
            <a:off x="890270" y="5510530"/>
            <a:ext cx="5707380" cy="1383665"/>
          </a:xfrm>
          <a:prstGeom prst="rect">
            <a:avLst/>
          </a:prstGeom>
          <a:noFill/>
        </p:spPr>
        <p:txBody>
          <a:bodyPr wrap="square" rtlCol="0">
            <a:spAutoFit/>
          </a:bodyPr>
          <a:p>
            <a:pPr fontAlgn="auto">
              <a:lnSpc>
                <a:spcPct val="150000"/>
              </a:lnSpc>
            </a:pPr>
            <a:r>
              <a:rPr lang="zh-CN" altLang="en-US" sz="2800" b="1">
                <a:latin typeface="华文行楷" panose="02010800040101010101" charset="-122"/>
                <a:ea typeface="华文行楷" panose="02010800040101010101" charset="-122"/>
              </a:rPr>
              <a:t>你认为是什么自然环境因素影响制约了俄罗斯的人口分布？</a:t>
            </a:r>
            <a:endParaRPr lang="zh-CN" altLang="en-US" sz="2800" b="1">
              <a:latin typeface="华文行楷" panose="02010800040101010101" charset="-122"/>
              <a:ea typeface="华文行楷" panose="02010800040101010101"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8" grpId="0" bldLvl="0" animBg="1"/>
      <p:bldP spid="4" grpId="0"/>
      <p:bldP spid="6" grpId="0"/>
      <p:bldP spid="13" grpId="0"/>
      <p:bldP spid="2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nvSpPr>
        <p:spPr>
          <a:xfrm>
            <a:off x="0" y="0"/>
            <a:ext cx="2621280" cy="583565"/>
          </a:xfrm>
          <a:prstGeom prst="rect">
            <a:avLst/>
          </a:prstGeom>
          <a:noFill/>
        </p:spPr>
        <p:txBody>
          <a:bodyPr wrap="none" rtlCol="0">
            <a:spAutoFit/>
          </a:bodyPr>
          <a:p>
            <a:r>
              <a:rPr lang="zh-CN" sz="3200" b="1">
                <a:latin typeface="微软雅黑" panose="020B0503020204020204" charset="-122"/>
                <a:ea typeface="微软雅黑" panose="020B0503020204020204" charset="-122"/>
                <a:cs typeface="微软雅黑" panose="020B0503020204020204" charset="-122"/>
              </a:rPr>
              <a:t>俄罗斯的人口</a:t>
            </a:r>
            <a:endParaRPr lang="zh-CN" sz="3200" b="1">
              <a:latin typeface="微软雅黑" panose="020B0503020204020204" charset="-122"/>
              <a:ea typeface="微软雅黑" panose="020B0503020204020204" charset="-122"/>
              <a:cs typeface="微软雅黑" panose="020B0503020204020204" charset="-122"/>
            </a:endParaRPr>
          </a:p>
        </p:txBody>
      </p:sp>
      <p:pic>
        <p:nvPicPr>
          <p:cNvPr id="9" name="图片 8"/>
          <p:cNvPicPr>
            <a:picLocks noChangeAspect="1"/>
          </p:cNvPicPr>
          <p:nvPr/>
        </p:nvPicPr>
        <p:blipFill>
          <a:blip r:embed="rId1"/>
          <a:srcRect b="17026"/>
          <a:stretch>
            <a:fillRect/>
          </a:stretch>
        </p:blipFill>
        <p:spPr>
          <a:xfrm>
            <a:off x="2083435" y="983615"/>
            <a:ext cx="8020050" cy="4775200"/>
          </a:xfrm>
          <a:prstGeom prst="rect">
            <a:avLst/>
          </a:prstGeom>
        </p:spPr>
      </p:pic>
      <p:sp>
        <p:nvSpPr>
          <p:cNvPr id="10" name="任意多边形 9"/>
          <p:cNvSpPr/>
          <p:nvPr/>
        </p:nvSpPr>
        <p:spPr>
          <a:xfrm>
            <a:off x="3510280" y="2957195"/>
            <a:ext cx="1358900" cy="1642745"/>
          </a:xfrm>
          <a:custGeom>
            <a:avLst/>
            <a:gdLst>
              <a:gd name="connisteX0" fmla="*/ 1221105 w 1359143"/>
              <a:gd name="connsiteY0" fmla="*/ 0 h 1642973"/>
              <a:gd name="connisteX1" fmla="*/ 1334770 w 1359143"/>
              <a:gd name="connsiteY1" fmla="*/ 130810 h 1642973"/>
              <a:gd name="connisteX2" fmla="*/ 1343025 w 1359143"/>
              <a:gd name="connsiteY2" fmla="*/ 357505 h 1642973"/>
              <a:gd name="connisteX3" fmla="*/ 1195070 w 1359143"/>
              <a:gd name="connsiteY3" fmla="*/ 453390 h 1642973"/>
              <a:gd name="connisteX4" fmla="*/ 1003300 w 1359143"/>
              <a:gd name="connsiteY4" fmla="*/ 471170 h 1642973"/>
              <a:gd name="connisteX5" fmla="*/ 880745 w 1359143"/>
              <a:gd name="connsiteY5" fmla="*/ 541020 h 1642973"/>
              <a:gd name="connisteX6" fmla="*/ 723900 w 1359143"/>
              <a:gd name="connsiteY6" fmla="*/ 828675 h 1642973"/>
              <a:gd name="connisteX7" fmla="*/ 567055 w 1359143"/>
              <a:gd name="connsiteY7" fmla="*/ 1011555 h 1642973"/>
              <a:gd name="connisteX8" fmla="*/ 427355 w 1359143"/>
              <a:gd name="connsiteY8" fmla="*/ 1125220 h 1642973"/>
              <a:gd name="connisteX9" fmla="*/ 523240 w 1359143"/>
              <a:gd name="connsiteY9" fmla="*/ 1229995 h 1642973"/>
              <a:gd name="connisteX10" fmla="*/ 419100 w 1359143"/>
              <a:gd name="connsiteY10" fmla="*/ 1351915 h 1642973"/>
              <a:gd name="connisteX11" fmla="*/ 296545 w 1359143"/>
              <a:gd name="connsiteY11" fmla="*/ 1447800 h 1642973"/>
              <a:gd name="connisteX12" fmla="*/ 69850 w 1359143"/>
              <a:gd name="connsiteY12" fmla="*/ 1630680 h 1642973"/>
              <a:gd name="connisteX13" fmla="*/ 0 w 1359143"/>
              <a:gd name="connsiteY13" fmla="*/ 1613535 h 164297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Lst>
            <a:rect l="l" t="t" r="r" b="b"/>
            <a:pathLst>
              <a:path w="1359143" h="1642974">
                <a:moveTo>
                  <a:pt x="1221105" y="0"/>
                </a:moveTo>
                <a:cubicBezTo>
                  <a:pt x="1243965" y="21590"/>
                  <a:pt x="1310640" y="59055"/>
                  <a:pt x="1334770" y="130810"/>
                </a:cubicBezTo>
                <a:cubicBezTo>
                  <a:pt x="1358900" y="202565"/>
                  <a:pt x="1370965" y="292735"/>
                  <a:pt x="1343025" y="357505"/>
                </a:cubicBezTo>
                <a:cubicBezTo>
                  <a:pt x="1315085" y="422275"/>
                  <a:pt x="1263015" y="430530"/>
                  <a:pt x="1195070" y="453390"/>
                </a:cubicBezTo>
                <a:cubicBezTo>
                  <a:pt x="1127125" y="476250"/>
                  <a:pt x="1066165" y="453390"/>
                  <a:pt x="1003300" y="471170"/>
                </a:cubicBezTo>
                <a:cubicBezTo>
                  <a:pt x="940435" y="488950"/>
                  <a:pt x="936625" y="469265"/>
                  <a:pt x="880745" y="541020"/>
                </a:cubicBezTo>
                <a:cubicBezTo>
                  <a:pt x="824865" y="612775"/>
                  <a:pt x="786765" y="734695"/>
                  <a:pt x="723900" y="828675"/>
                </a:cubicBezTo>
                <a:cubicBezTo>
                  <a:pt x="661035" y="922655"/>
                  <a:pt x="626110" y="952500"/>
                  <a:pt x="567055" y="1011555"/>
                </a:cubicBezTo>
                <a:cubicBezTo>
                  <a:pt x="508000" y="1070610"/>
                  <a:pt x="436245" y="1081405"/>
                  <a:pt x="427355" y="1125220"/>
                </a:cubicBezTo>
                <a:cubicBezTo>
                  <a:pt x="418465" y="1169035"/>
                  <a:pt x="525145" y="1184910"/>
                  <a:pt x="523240" y="1229995"/>
                </a:cubicBezTo>
                <a:cubicBezTo>
                  <a:pt x="521335" y="1275080"/>
                  <a:pt x="464185" y="1308100"/>
                  <a:pt x="419100" y="1351915"/>
                </a:cubicBezTo>
                <a:cubicBezTo>
                  <a:pt x="374015" y="1395730"/>
                  <a:pt x="366395" y="1391920"/>
                  <a:pt x="296545" y="1447800"/>
                </a:cubicBezTo>
                <a:cubicBezTo>
                  <a:pt x="226695" y="1503680"/>
                  <a:pt x="128905" y="1597660"/>
                  <a:pt x="69850" y="1630680"/>
                </a:cubicBezTo>
                <a:cubicBezTo>
                  <a:pt x="10795" y="1663700"/>
                  <a:pt x="9525" y="1620520"/>
                  <a:pt x="0" y="1613535"/>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2420620" y="983615"/>
            <a:ext cx="1402080" cy="46037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p>
            <a:r>
              <a:rPr lang="zh-CN" altLang="en-US" sz="2400" b="1">
                <a:latin typeface="微软雅黑" panose="020B0503020204020204" charset="-122"/>
                <a:ea typeface="微软雅黑" panose="020B0503020204020204" charset="-122"/>
              </a:rPr>
              <a:t>欧洲部分</a:t>
            </a:r>
            <a:endParaRPr lang="zh-CN" altLang="en-US" sz="2400" b="1">
              <a:latin typeface="微软雅黑" panose="020B0503020204020204" charset="-122"/>
              <a:ea typeface="微软雅黑" panose="020B0503020204020204" charset="-122"/>
            </a:endParaRPr>
          </a:p>
        </p:txBody>
      </p:sp>
      <p:sp>
        <p:nvSpPr>
          <p:cNvPr id="14" name="文本框 13"/>
          <p:cNvSpPr txBox="1"/>
          <p:nvPr/>
        </p:nvSpPr>
        <p:spPr>
          <a:xfrm>
            <a:off x="6567170" y="983615"/>
            <a:ext cx="1402080" cy="46037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p>
            <a:r>
              <a:rPr lang="zh-CN" altLang="en-US" sz="2400" b="1">
                <a:latin typeface="微软雅黑" panose="020B0503020204020204" charset="-122"/>
                <a:ea typeface="微软雅黑" panose="020B0503020204020204" charset="-122"/>
              </a:rPr>
              <a:t>亚洲部分</a:t>
            </a:r>
            <a:endParaRPr lang="zh-CN" altLang="en-US" sz="2400" b="1">
              <a:latin typeface="微软雅黑" panose="020B0503020204020204" charset="-122"/>
              <a:ea typeface="微软雅黑" panose="020B0503020204020204" charset="-122"/>
            </a:endParaRPr>
          </a:p>
        </p:txBody>
      </p:sp>
      <p:sp>
        <p:nvSpPr>
          <p:cNvPr id="15" name="文本框 14"/>
          <p:cNvSpPr txBox="1"/>
          <p:nvPr/>
        </p:nvSpPr>
        <p:spPr>
          <a:xfrm>
            <a:off x="2972435" y="3322955"/>
            <a:ext cx="996950" cy="583565"/>
          </a:xfrm>
          <a:prstGeom prst="rect">
            <a:avLst/>
          </a:prstGeom>
          <a:solidFill>
            <a:srgbClr val="0070C0"/>
          </a:solidFill>
        </p:spPr>
        <p:txBody>
          <a:bodyPr wrap="none" rtlCol="0">
            <a:spAutoFit/>
          </a:bodyPr>
          <a:p>
            <a:r>
              <a:rPr lang="zh-CN" altLang="en-US" sz="3200" b="1">
                <a:solidFill>
                  <a:schemeClr val="bg1"/>
                </a:solidFill>
                <a:latin typeface="华文隶书" panose="02010800040101010101" charset="-122"/>
                <a:ea typeface="华文隶书" panose="02010800040101010101" charset="-122"/>
              </a:rPr>
              <a:t>平原</a:t>
            </a:r>
            <a:endParaRPr lang="zh-CN" altLang="en-US" sz="3200" b="1">
              <a:solidFill>
                <a:schemeClr val="bg1"/>
              </a:solidFill>
              <a:latin typeface="华文隶书" panose="02010800040101010101" charset="-122"/>
              <a:ea typeface="华文隶书" panose="02010800040101010101" charset="-122"/>
            </a:endParaRPr>
          </a:p>
        </p:txBody>
      </p:sp>
      <p:sp>
        <p:nvSpPr>
          <p:cNvPr id="16" name="文本框 15"/>
          <p:cNvSpPr txBox="1"/>
          <p:nvPr/>
        </p:nvSpPr>
        <p:spPr>
          <a:xfrm>
            <a:off x="4634230" y="3906520"/>
            <a:ext cx="996950" cy="583565"/>
          </a:xfrm>
          <a:prstGeom prst="rect">
            <a:avLst/>
          </a:prstGeom>
          <a:solidFill>
            <a:srgbClr val="0070C0"/>
          </a:solidFill>
        </p:spPr>
        <p:txBody>
          <a:bodyPr wrap="none" rtlCol="0">
            <a:spAutoFit/>
          </a:bodyPr>
          <a:p>
            <a:r>
              <a:rPr lang="zh-CN" altLang="en-US" sz="3200" b="1">
                <a:solidFill>
                  <a:schemeClr val="bg1"/>
                </a:solidFill>
                <a:latin typeface="华文隶书" panose="02010800040101010101" charset="-122"/>
                <a:ea typeface="华文隶书" panose="02010800040101010101" charset="-122"/>
              </a:rPr>
              <a:t>平原</a:t>
            </a:r>
            <a:endParaRPr lang="zh-CN" altLang="en-US" sz="3200" b="1">
              <a:solidFill>
                <a:schemeClr val="bg1"/>
              </a:solidFill>
              <a:latin typeface="华文隶书" panose="02010800040101010101" charset="-122"/>
              <a:ea typeface="华文隶书" panose="02010800040101010101" charset="-122"/>
            </a:endParaRPr>
          </a:p>
        </p:txBody>
      </p:sp>
      <p:sp>
        <p:nvSpPr>
          <p:cNvPr id="17" name="文本框 16"/>
          <p:cNvSpPr txBox="1"/>
          <p:nvPr/>
        </p:nvSpPr>
        <p:spPr>
          <a:xfrm>
            <a:off x="6296025" y="3547745"/>
            <a:ext cx="996950" cy="583565"/>
          </a:xfrm>
          <a:prstGeom prst="rect">
            <a:avLst/>
          </a:prstGeom>
          <a:solidFill>
            <a:srgbClr val="0070C0"/>
          </a:solidFill>
        </p:spPr>
        <p:txBody>
          <a:bodyPr wrap="none" rtlCol="0">
            <a:spAutoFit/>
          </a:bodyPr>
          <a:p>
            <a:r>
              <a:rPr lang="zh-CN" altLang="en-US" sz="3200" b="1">
                <a:solidFill>
                  <a:schemeClr val="bg1"/>
                </a:solidFill>
                <a:latin typeface="华文隶书" panose="02010800040101010101" charset="-122"/>
                <a:ea typeface="华文隶书" panose="02010800040101010101" charset="-122"/>
              </a:rPr>
              <a:t>高原</a:t>
            </a:r>
            <a:endParaRPr lang="zh-CN" altLang="en-US" sz="3200" b="1">
              <a:solidFill>
                <a:schemeClr val="bg1"/>
              </a:solidFill>
              <a:latin typeface="华文隶书" panose="02010800040101010101" charset="-122"/>
              <a:ea typeface="华文隶书" panose="02010800040101010101" charset="-122"/>
            </a:endParaRPr>
          </a:p>
        </p:txBody>
      </p:sp>
      <p:sp>
        <p:nvSpPr>
          <p:cNvPr id="18" name="文本框 17"/>
          <p:cNvSpPr txBox="1"/>
          <p:nvPr/>
        </p:nvSpPr>
        <p:spPr>
          <a:xfrm>
            <a:off x="7957820" y="3136900"/>
            <a:ext cx="996950" cy="583565"/>
          </a:xfrm>
          <a:prstGeom prst="rect">
            <a:avLst/>
          </a:prstGeom>
          <a:solidFill>
            <a:srgbClr val="0070C0"/>
          </a:solidFill>
        </p:spPr>
        <p:txBody>
          <a:bodyPr wrap="none" rtlCol="0">
            <a:spAutoFit/>
          </a:bodyPr>
          <a:p>
            <a:r>
              <a:rPr lang="zh-CN" altLang="en-US" sz="3200" b="1">
                <a:solidFill>
                  <a:schemeClr val="bg1"/>
                </a:solidFill>
                <a:latin typeface="华文隶书" panose="02010800040101010101" charset="-122"/>
                <a:ea typeface="华文隶书" panose="02010800040101010101" charset="-122"/>
              </a:rPr>
              <a:t>山地</a:t>
            </a:r>
            <a:endParaRPr lang="zh-CN" altLang="en-US" sz="3200" b="1">
              <a:solidFill>
                <a:schemeClr val="bg1"/>
              </a:solidFill>
              <a:latin typeface="华文隶书" panose="02010800040101010101" charset="-122"/>
              <a:ea typeface="华文隶书" panose="02010800040101010101" charset="-122"/>
            </a:endParaRPr>
          </a:p>
        </p:txBody>
      </p:sp>
      <p:sp>
        <p:nvSpPr>
          <p:cNvPr id="20" name="文本框 19"/>
          <p:cNvSpPr txBox="1"/>
          <p:nvPr/>
        </p:nvSpPr>
        <p:spPr>
          <a:xfrm>
            <a:off x="528955" y="983615"/>
            <a:ext cx="1024890" cy="583565"/>
          </a:xfrm>
          <a:prstGeom prst="rect">
            <a:avLst/>
          </a:prstGeom>
          <a:noFill/>
        </p:spPr>
        <p:txBody>
          <a:bodyPr wrap="square" rtlCol="0">
            <a:spAutoFit/>
          </a:bodyPr>
          <a:p>
            <a:r>
              <a:rPr lang="zh-CN" altLang="en-US" sz="3200" b="1">
                <a:solidFill>
                  <a:srgbClr val="FF0000"/>
                </a:solidFill>
              </a:rPr>
              <a:t>地形</a:t>
            </a:r>
            <a:endParaRPr lang="zh-CN" altLang="en-US" sz="3200" b="1">
              <a:solidFill>
                <a:srgbClr val="FF0000"/>
              </a:solidFill>
            </a:endParaRPr>
          </a:p>
        </p:txBody>
      </p:sp>
      <p:sp>
        <p:nvSpPr>
          <p:cNvPr id="21" name="文本框 20"/>
          <p:cNvSpPr txBox="1"/>
          <p:nvPr/>
        </p:nvSpPr>
        <p:spPr>
          <a:xfrm>
            <a:off x="0" y="1645920"/>
            <a:ext cx="2082800" cy="4523105"/>
          </a:xfrm>
          <a:prstGeom prst="rect">
            <a:avLst/>
          </a:prstGeom>
          <a:ln>
            <a:solidFill>
              <a:srgbClr val="0070C0"/>
            </a:solidFill>
          </a:ln>
        </p:spPr>
        <p:style>
          <a:lnRef idx="2">
            <a:schemeClr val="dk1"/>
          </a:lnRef>
          <a:fillRef idx="1">
            <a:schemeClr val="lt1"/>
          </a:fillRef>
          <a:effectRef idx="0">
            <a:schemeClr val="dk1"/>
          </a:effectRef>
          <a:fontRef idx="minor">
            <a:schemeClr val="dk1"/>
          </a:fontRef>
        </p:style>
        <p:txBody>
          <a:bodyPr wrap="square" rtlCol="0">
            <a:spAutoFit/>
          </a:bodyPr>
          <a:p>
            <a:pPr fontAlgn="auto">
              <a:lnSpc>
                <a:spcPct val="150000"/>
              </a:lnSpc>
            </a:pPr>
            <a:r>
              <a:rPr lang="en-US" altLang="zh-CN" sz="2400" b="1">
                <a:latin typeface="华文中宋" panose="02010600040101010101" charset="-122"/>
                <a:ea typeface="华文中宋" panose="02010600040101010101" charset="-122"/>
              </a:rPr>
              <a:t>      </a:t>
            </a:r>
            <a:r>
              <a:rPr lang="zh-CN" sz="2400" b="1">
                <a:latin typeface="华文中宋" panose="02010600040101010101" charset="-122"/>
                <a:ea typeface="华文中宋" panose="02010600040101010101" charset="-122"/>
              </a:rPr>
              <a:t>欧洲部分地形平坦，便于人民居住生活。</a:t>
            </a:r>
            <a:endParaRPr lang="zh-CN" sz="2400" b="1">
              <a:latin typeface="华文中宋" panose="02010600040101010101" charset="-122"/>
              <a:ea typeface="华文中宋" panose="02010600040101010101" charset="-122"/>
            </a:endParaRPr>
          </a:p>
          <a:p>
            <a:pPr fontAlgn="auto">
              <a:lnSpc>
                <a:spcPct val="150000"/>
              </a:lnSpc>
            </a:pPr>
            <a:r>
              <a:rPr lang="en-US" altLang="zh-CN" sz="2400" b="1">
                <a:latin typeface="华文中宋" panose="02010600040101010101" charset="-122"/>
                <a:ea typeface="华文中宋" panose="02010600040101010101" charset="-122"/>
              </a:rPr>
              <a:t>      </a:t>
            </a:r>
            <a:r>
              <a:rPr lang="zh-CN" sz="2400" b="1">
                <a:latin typeface="华文中宋" panose="02010600040101010101" charset="-122"/>
                <a:ea typeface="华文中宋" panose="02010600040101010101" charset="-122"/>
              </a:rPr>
              <a:t>亚洲部分多高原和山地，生产生活难度大。</a:t>
            </a:r>
            <a:endParaRPr lang="zh-CN" sz="2400" b="1">
              <a:latin typeface="华文中宋" panose="02010600040101010101" charset="-122"/>
              <a:ea typeface="华文中宋" panose="02010600040101010101" charset="-122"/>
            </a:endParaRPr>
          </a:p>
        </p:txBody>
      </p:sp>
      <p:sp>
        <p:nvSpPr>
          <p:cNvPr id="22" name="文本框 21"/>
          <p:cNvSpPr txBox="1"/>
          <p:nvPr/>
        </p:nvSpPr>
        <p:spPr>
          <a:xfrm>
            <a:off x="10643235" y="983615"/>
            <a:ext cx="1203325" cy="583565"/>
          </a:xfrm>
          <a:prstGeom prst="rect">
            <a:avLst/>
          </a:prstGeom>
          <a:noFill/>
        </p:spPr>
        <p:txBody>
          <a:bodyPr wrap="square" rtlCol="0">
            <a:spAutoFit/>
          </a:bodyPr>
          <a:p>
            <a:r>
              <a:rPr lang="zh-CN" altLang="en-US" sz="3200" b="1">
                <a:solidFill>
                  <a:srgbClr val="FF0000"/>
                </a:solidFill>
              </a:rPr>
              <a:t>气温</a:t>
            </a:r>
            <a:endParaRPr lang="zh-CN" altLang="en-US" sz="3200" b="1">
              <a:solidFill>
                <a:srgbClr val="FF0000"/>
              </a:solidFill>
            </a:endParaRPr>
          </a:p>
        </p:txBody>
      </p:sp>
      <p:sp>
        <p:nvSpPr>
          <p:cNvPr id="23" name="文本框 22"/>
          <p:cNvSpPr txBox="1"/>
          <p:nvPr/>
        </p:nvSpPr>
        <p:spPr>
          <a:xfrm>
            <a:off x="10103485" y="1567180"/>
            <a:ext cx="2082800" cy="4523105"/>
          </a:xfrm>
          <a:prstGeom prst="rect">
            <a:avLst/>
          </a:prstGeom>
          <a:ln>
            <a:solidFill>
              <a:srgbClr val="0070C0"/>
            </a:solidFill>
          </a:ln>
        </p:spPr>
        <p:style>
          <a:lnRef idx="2">
            <a:schemeClr val="dk1"/>
          </a:lnRef>
          <a:fillRef idx="1">
            <a:schemeClr val="lt1"/>
          </a:fillRef>
          <a:effectRef idx="0">
            <a:schemeClr val="dk1"/>
          </a:effectRef>
          <a:fontRef idx="minor">
            <a:schemeClr val="dk1"/>
          </a:fontRef>
        </p:style>
        <p:txBody>
          <a:bodyPr wrap="square" rtlCol="0">
            <a:spAutoFit/>
          </a:bodyPr>
          <a:p>
            <a:pPr fontAlgn="auto">
              <a:lnSpc>
                <a:spcPct val="150000"/>
              </a:lnSpc>
            </a:pPr>
            <a:r>
              <a:rPr lang="en-US" altLang="zh-CN" sz="2400" b="1">
                <a:latin typeface="华文中宋" panose="02010600040101010101" charset="-122"/>
                <a:ea typeface="华文中宋" panose="02010600040101010101" charset="-122"/>
              </a:rPr>
              <a:t>    </a:t>
            </a:r>
            <a:r>
              <a:rPr lang="zh-CN" sz="2400" b="1">
                <a:latin typeface="华文中宋" panose="02010600040101010101" charset="-122"/>
                <a:ea typeface="华文中宋" panose="02010600040101010101" charset="-122"/>
              </a:rPr>
              <a:t>欧洲部分气候较温和，冬季气温约</a:t>
            </a:r>
            <a:r>
              <a:rPr lang="en-US" altLang="zh-CN" sz="2400" b="1">
                <a:latin typeface="华文中宋" panose="02010600040101010101" charset="-122"/>
                <a:ea typeface="华文中宋" panose="02010600040101010101" charset="-122"/>
              </a:rPr>
              <a:t>-10℃</a:t>
            </a:r>
            <a:r>
              <a:rPr lang="zh-CN" sz="2400" b="1">
                <a:latin typeface="华文中宋" panose="02010600040101010101" charset="-122"/>
                <a:ea typeface="华文中宋" panose="02010600040101010101" charset="-122"/>
              </a:rPr>
              <a:t>。</a:t>
            </a:r>
            <a:endParaRPr lang="zh-CN" sz="2400" b="1">
              <a:latin typeface="华文中宋" panose="02010600040101010101" charset="-122"/>
              <a:ea typeface="华文中宋" panose="02010600040101010101" charset="-122"/>
            </a:endParaRPr>
          </a:p>
          <a:p>
            <a:pPr fontAlgn="auto">
              <a:lnSpc>
                <a:spcPct val="150000"/>
              </a:lnSpc>
            </a:pPr>
            <a:r>
              <a:rPr lang="en-US" altLang="zh-CN" sz="2400" b="1">
                <a:latin typeface="华文中宋" panose="02010600040101010101" charset="-122"/>
                <a:ea typeface="华文中宋" panose="02010600040101010101" charset="-122"/>
              </a:rPr>
              <a:t>     </a:t>
            </a:r>
            <a:r>
              <a:rPr lang="zh-CN" sz="2400" b="1">
                <a:latin typeface="华文中宋" panose="02010600040101010101" charset="-122"/>
                <a:ea typeface="华文中宋" panose="02010600040101010101" charset="-122"/>
              </a:rPr>
              <a:t>亚洲高原和山地部分冬季极其严寒，气温约</a:t>
            </a:r>
            <a:r>
              <a:rPr lang="en-US" altLang="zh-CN" sz="2400" b="1">
                <a:latin typeface="华文中宋" panose="02010600040101010101" charset="-122"/>
                <a:ea typeface="华文中宋" panose="02010600040101010101" charset="-122"/>
              </a:rPr>
              <a:t>-40℃</a:t>
            </a:r>
            <a:r>
              <a:rPr lang="zh-CN" sz="2400" b="1">
                <a:latin typeface="华文中宋" panose="02010600040101010101" charset="-122"/>
                <a:ea typeface="华文中宋" panose="02010600040101010101" charset="-122"/>
              </a:rPr>
              <a:t>。</a:t>
            </a:r>
            <a:endParaRPr lang="zh-CN" sz="2400" b="1">
              <a:latin typeface="华文中宋" panose="02010600040101010101" charset="-122"/>
              <a:ea typeface="华文中宋" panose="02010600040101010101" charset="-122"/>
            </a:endParaRPr>
          </a:p>
        </p:txBody>
      </p:sp>
      <p:pic>
        <p:nvPicPr>
          <p:cNvPr id="24" name="图片 23" descr="IMG_1064(20211121-130347)"/>
          <p:cNvPicPr>
            <a:picLocks noChangeAspect="1"/>
          </p:cNvPicPr>
          <p:nvPr/>
        </p:nvPicPr>
        <p:blipFill>
          <a:blip r:embed="rId2"/>
          <a:stretch>
            <a:fillRect/>
          </a:stretch>
        </p:blipFill>
        <p:spPr>
          <a:xfrm>
            <a:off x="2270760" y="1788160"/>
            <a:ext cx="2175510" cy="2546985"/>
          </a:xfrm>
          <a:prstGeom prst="rect">
            <a:avLst/>
          </a:prstGeom>
        </p:spPr>
      </p:pic>
      <p:pic>
        <p:nvPicPr>
          <p:cNvPr id="25" name="图片 24" descr="IMG_1066(20211121-130830)"/>
          <p:cNvPicPr>
            <a:picLocks noChangeAspect="1"/>
          </p:cNvPicPr>
          <p:nvPr/>
        </p:nvPicPr>
        <p:blipFill>
          <a:blip r:embed="rId3"/>
          <a:stretch>
            <a:fillRect/>
          </a:stretch>
        </p:blipFill>
        <p:spPr>
          <a:xfrm>
            <a:off x="6620510" y="1645920"/>
            <a:ext cx="2560955" cy="2863215"/>
          </a:xfrm>
          <a:prstGeom prst="rect">
            <a:avLst/>
          </a:prstGeom>
        </p:spPr>
      </p:pic>
      <p:sp>
        <p:nvSpPr>
          <p:cNvPr id="26" name="文本框 25"/>
          <p:cNvSpPr txBox="1"/>
          <p:nvPr/>
        </p:nvSpPr>
        <p:spPr>
          <a:xfrm>
            <a:off x="3577590" y="1788160"/>
            <a:ext cx="868680" cy="368300"/>
          </a:xfrm>
          <a:prstGeom prst="rect">
            <a:avLst/>
          </a:prstGeom>
          <a:noFill/>
        </p:spPr>
        <p:txBody>
          <a:bodyPr wrap="none" rtlCol="0">
            <a:spAutoFit/>
          </a:bodyPr>
          <a:p>
            <a:r>
              <a:rPr lang="zh-CN" altLang="en-US" b="1">
                <a:solidFill>
                  <a:srgbClr val="002060"/>
                </a:solidFill>
              </a:rPr>
              <a:t>莫斯科</a:t>
            </a:r>
            <a:endParaRPr lang="zh-CN" altLang="en-US" b="1">
              <a:solidFill>
                <a:srgbClr val="002060"/>
              </a:solidFill>
            </a:endParaRPr>
          </a:p>
        </p:txBody>
      </p:sp>
      <p:sp>
        <p:nvSpPr>
          <p:cNvPr id="27" name="文本框 26"/>
          <p:cNvSpPr txBox="1"/>
          <p:nvPr/>
        </p:nvSpPr>
        <p:spPr>
          <a:xfrm>
            <a:off x="8086090" y="1645920"/>
            <a:ext cx="1097280" cy="368300"/>
          </a:xfrm>
          <a:prstGeom prst="rect">
            <a:avLst/>
          </a:prstGeom>
          <a:noFill/>
        </p:spPr>
        <p:txBody>
          <a:bodyPr wrap="none" rtlCol="0">
            <a:spAutoFit/>
          </a:bodyPr>
          <a:p>
            <a:r>
              <a:rPr lang="zh-CN" altLang="en-US" b="1">
                <a:solidFill>
                  <a:srgbClr val="002060"/>
                </a:solidFill>
              </a:rPr>
              <a:t>上扬斯克</a:t>
            </a:r>
            <a:endParaRPr lang="zh-CN" altLang="en-US" b="1">
              <a:solidFill>
                <a:srgbClr val="002060"/>
              </a:solidFill>
            </a:endParaRPr>
          </a:p>
        </p:txBody>
      </p:sp>
      <p:pic>
        <p:nvPicPr>
          <p:cNvPr id="28" name="图片 27"/>
          <p:cNvPicPr>
            <a:picLocks noChangeAspect="1"/>
          </p:cNvPicPr>
          <p:nvPr/>
        </p:nvPicPr>
        <p:blipFill>
          <a:blip r:embed="rId4"/>
          <a:stretch>
            <a:fillRect/>
          </a:stretch>
        </p:blipFill>
        <p:spPr>
          <a:xfrm>
            <a:off x="2224405" y="1645920"/>
            <a:ext cx="3575050" cy="4997450"/>
          </a:xfrm>
          <a:prstGeom prst="rect">
            <a:avLst/>
          </a:prstGeom>
        </p:spPr>
      </p:pic>
      <p:pic>
        <p:nvPicPr>
          <p:cNvPr id="29" name="图片 28"/>
          <p:cNvPicPr>
            <a:picLocks noChangeAspect="1"/>
          </p:cNvPicPr>
          <p:nvPr/>
        </p:nvPicPr>
        <p:blipFill>
          <a:blip r:embed="rId5"/>
          <a:stretch>
            <a:fillRect/>
          </a:stretch>
        </p:blipFill>
        <p:spPr>
          <a:xfrm>
            <a:off x="6123940" y="1623060"/>
            <a:ext cx="3979545" cy="5020310"/>
          </a:xfrm>
          <a:prstGeom prst="rect">
            <a:avLst/>
          </a:prstGeom>
        </p:spPr>
      </p:pic>
      <p:sp>
        <p:nvSpPr>
          <p:cNvPr id="30" name="文本框 29"/>
          <p:cNvSpPr txBox="1"/>
          <p:nvPr/>
        </p:nvSpPr>
        <p:spPr>
          <a:xfrm>
            <a:off x="2224405" y="1623060"/>
            <a:ext cx="1402080" cy="460375"/>
          </a:xfrm>
          <a:prstGeom prst="rect">
            <a:avLst/>
          </a:prstGeom>
          <a:noFill/>
        </p:spPr>
        <p:txBody>
          <a:bodyPr wrap="none" rtlCol="0">
            <a:spAutoFit/>
          </a:bodyPr>
          <a:p>
            <a:r>
              <a:rPr lang="zh-CN" altLang="en-US" sz="2400" b="1">
                <a:solidFill>
                  <a:schemeClr val="bg1"/>
                </a:solidFill>
              </a:rPr>
              <a:t>俄罗斯族</a:t>
            </a:r>
            <a:endParaRPr lang="zh-CN" altLang="en-US" sz="2400" b="1">
              <a:solidFill>
                <a:schemeClr val="bg1"/>
              </a:solidFill>
            </a:endParaRPr>
          </a:p>
        </p:txBody>
      </p:sp>
      <p:sp>
        <p:nvSpPr>
          <p:cNvPr id="31" name="文本框 30"/>
          <p:cNvSpPr txBox="1"/>
          <p:nvPr/>
        </p:nvSpPr>
        <p:spPr>
          <a:xfrm>
            <a:off x="6123940" y="1645920"/>
            <a:ext cx="1097280" cy="460375"/>
          </a:xfrm>
          <a:prstGeom prst="rect">
            <a:avLst/>
          </a:prstGeom>
          <a:noFill/>
        </p:spPr>
        <p:txBody>
          <a:bodyPr wrap="none" rtlCol="0">
            <a:spAutoFit/>
          </a:bodyPr>
          <a:p>
            <a:pPr algn="l"/>
            <a:r>
              <a:rPr lang="zh-CN" altLang="en-US" sz="2400" b="1">
                <a:solidFill>
                  <a:schemeClr val="bg1"/>
                </a:solidFill>
              </a:rPr>
              <a:t>鞑靼族</a:t>
            </a:r>
            <a:endParaRPr lang="zh-CN" altLang="en-US" sz="2400" b="1">
              <a:solidFill>
                <a:schemeClr val="bg1"/>
              </a:solidFill>
            </a:endParaRPr>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20" grpId="0"/>
      <p:bldP spid="21" grpId="0" animBg="1"/>
      <p:bldP spid="26" grpId="0"/>
      <p:bldP spid="27" grpId="0"/>
      <p:bldP spid="22" grpId="0"/>
      <p:bldP spid="23" grpId="0" animBg="1"/>
      <p:bldP spid="30" grpId="0"/>
      <p:bldP spid="3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nvSpPr>
        <p:spPr>
          <a:xfrm>
            <a:off x="0" y="0"/>
            <a:ext cx="3840480" cy="583565"/>
          </a:xfrm>
          <a:prstGeom prst="rect">
            <a:avLst/>
          </a:prstGeom>
          <a:noFill/>
        </p:spPr>
        <p:txBody>
          <a:bodyPr wrap="none" rtlCol="0">
            <a:spAutoFit/>
          </a:bodyPr>
          <a:p>
            <a:r>
              <a:rPr lang="zh-CN" sz="3200" b="1">
                <a:latin typeface="微软雅黑" panose="020B0503020204020204" charset="-122"/>
                <a:ea typeface="微软雅黑" panose="020B0503020204020204" charset="-122"/>
                <a:cs typeface="微软雅黑" panose="020B0503020204020204" charset="-122"/>
              </a:rPr>
              <a:t>俄罗斯的人口</a:t>
            </a:r>
            <a:r>
              <a:rPr lang="en-US" altLang="zh-CN" sz="3200" b="1">
                <a:latin typeface="微软雅黑" panose="020B0503020204020204" charset="-122"/>
                <a:ea typeface="微软雅黑" panose="020B0503020204020204" charset="-122"/>
                <a:cs typeface="微软雅黑" panose="020B0503020204020204" charset="-122"/>
              </a:rPr>
              <a:t>→</a:t>
            </a:r>
            <a:r>
              <a:rPr lang="zh-CN" altLang="en-US" sz="3200" b="1">
                <a:latin typeface="微软雅黑" panose="020B0503020204020204" charset="-122"/>
                <a:ea typeface="微软雅黑" panose="020B0503020204020204" charset="-122"/>
                <a:cs typeface="微软雅黑" panose="020B0503020204020204" charset="-122"/>
              </a:rPr>
              <a:t>文化</a:t>
            </a:r>
            <a:endParaRPr lang="zh-CN" altLang="en-US" sz="3200" b="1">
              <a:latin typeface="微软雅黑" panose="020B0503020204020204" charset="-122"/>
              <a:ea typeface="微软雅黑" panose="020B0503020204020204" charset="-122"/>
              <a:cs typeface="微软雅黑" panose="020B0503020204020204" charset="-122"/>
            </a:endParaRPr>
          </a:p>
        </p:txBody>
      </p:sp>
      <p:pic>
        <p:nvPicPr>
          <p:cNvPr id="134" name="图片 133"/>
          <p:cNvPicPr/>
          <p:nvPr/>
        </p:nvPicPr>
        <p:blipFill>
          <a:blip r:embed="rId1"/>
          <a:stretch>
            <a:fillRect/>
          </a:stretch>
        </p:blipFill>
        <p:spPr>
          <a:xfrm>
            <a:off x="121920" y="723265"/>
            <a:ext cx="2397125" cy="2463165"/>
          </a:xfrm>
          <a:prstGeom prst="rect">
            <a:avLst/>
          </a:prstGeom>
          <a:noFill/>
          <a:ln w="9525">
            <a:noFill/>
          </a:ln>
        </p:spPr>
      </p:pic>
      <p:pic>
        <p:nvPicPr>
          <p:cNvPr id="135" name="图片 134"/>
          <p:cNvPicPr/>
          <p:nvPr/>
        </p:nvPicPr>
        <p:blipFill>
          <a:blip r:embed="rId2"/>
          <a:stretch>
            <a:fillRect/>
          </a:stretch>
        </p:blipFill>
        <p:spPr>
          <a:xfrm>
            <a:off x="4856480" y="0"/>
            <a:ext cx="2223770" cy="3073400"/>
          </a:xfrm>
          <a:prstGeom prst="rect">
            <a:avLst/>
          </a:prstGeom>
          <a:noFill/>
          <a:ln w="9525">
            <a:noFill/>
          </a:ln>
        </p:spPr>
      </p:pic>
      <p:sp>
        <p:nvSpPr>
          <p:cNvPr id="2" name="文本框 1"/>
          <p:cNvSpPr txBox="1"/>
          <p:nvPr/>
        </p:nvSpPr>
        <p:spPr>
          <a:xfrm>
            <a:off x="737235" y="3326130"/>
            <a:ext cx="1097280" cy="460375"/>
          </a:xfrm>
          <a:prstGeom prst="rect">
            <a:avLst/>
          </a:prstGeom>
          <a:noFill/>
        </p:spPr>
        <p:txBody>
          <a:bodyPr wrap="none" rtlCol="0">
            <a:spAutoFit/>
          </a:bodyPr>
          <a:p>
            <a:r>
              <a:rPr lang="zh-CN" altLang="en-US" sz="2400" b="1"/>
              <a:t>普希金</a:t>
            </a:r>
            <a:endParaRPr lang="zh-CN" altLang="en-US" sz="2400" b="1"/>
          </a:p>
        </p:txBody>
      </p:sp>
      <p:sp>
        <p:nvSpPr>
          <p:cNvPr id="3" name="文本框 2"/>
          <p:cNvSpPr txBox="1"/>
          <p:nvPr/>
        </p:nvSpPr>
        <p:spPr>
          <a:xfrm>
            <a:off x="5070475" y="3265170"/>
            <a:ext cx="2113280" cy="460375"/>
          </a:xfrm>
          <a:prstGeom prst="rect">
            <a:avLst/>
          </a:prstGeom>
          <a:noFill/>
        </p:spPr>
        <p:txBody>
          <a:bodyPr wrap="none" rtlCol="0">
            <a:spAutoFit/>
          </a:bodyPr>
          <a:p>
            <a:r>
              <a:rPr lang="zh-CN" altLang="en-US" sz="2400" b="1"/>
              <a:t>列夫</a:t>
            </a:r>
            <a:r>
              <a:rPr lang="en-US" altLang="zh-CN" sz="2400" b="1"/>
              <a:t>·</a:t>
            </a:r>
            <a:r>
              <a:rPr lang="zh-CN" altLang="en-US" sz="2400" b="1"/>
              <a:t>托尔斯泰</a:t>
            </a:r>
            <a:endParaRPr lang="zh-CN" altLang="en-US" sz="2400" b="1"/>
          </a:p>
        </p:txBody>
      </p:sp>
      <p:pic>
        <p:nvPicPr>
          <p:cNvPr id="136" name="图片 135"/>
          <p:cNvPicPr/>
          <p:nvPr/>
        </p:nvPicPr>
        <p:blipFill>
          <a:blip r:embed="rId3"/>
          <a:stretch>
            <a:fillRect/>
          </a:stretch>
        </p:blipFill>
        <p:spPr>
          <a:xfrm>
            <a:off x="121920" y="4059555"/>
            <a:ext cx="4573905" cy="2798445"/>
          </a:xfrm>
          <a:prstGeom prst="rect">
            <a:avLst/>
          </a:prstGeom>
          <a:noFill/>
          <a:ln w="9525">
            <a:noFill/>
          </a:ln>
        </p:spPr>
      </p:pic>
      <p:sp>
        <p:nvSpPr>
          <p:cNvPr id="4" name="文本框 3"/>
          <p:cNvSpPr txBox="1"/>
          <p:nvPr/>
        </p:nvSpPr>
        <p:spPr>
          <a:xfrm>
            <a:off x="4792345" y="5142865"/>
            <a:ext cx="3371215" cy="645160"/>
          </a:xfrm>
          <a:prstGeom prst="rect">
            <a:avLst/>
          </a:prstGeom>
          <a:noFill/>
        </p:spPr>
        <p:txBody>
          <a:bodyPr wrap="square" rtlCol="0">
            <a:spAutoFit/>
          </a:bodyPr>
          <a:p>
            <a:pPr fontAlgn="auto">
              <a:lnSpc>
                <a:spcPct val="150000"/>
              </a:lnSpc>
            </a:pPr>
            <a:r>
              <a:rPr lang="zh-CN" sz="2400" b="1"/>
              <a:t>俄罗斯</a:t>
            </a:r>
            <a:r>
              <a:rPr lang="en-US" altLang="zh-CN" sz="2400" b="1"/>
              <a:t>“</a:t>
            </a:r>
            <a:r>
              <a:rPr lang="zh-CN" altLang="en-US" sz="2400" b="1"/>
              <a:t>国粹</a:t>
            </a:r>
            <a:r>
              <a:rPr lang="en-US" altLang="zh-CN" sz="2400" b="1"/>
              <a:t>”—</a:t>
            </a:r>
            <a:r>
              <a:rPr lang="zh-CN" altLang="en-US" sz="2400" b="1"/>
              <a:t>芭蕾舞</a:t>
            </a:r>
            <a:endParaRPr lang="zh-CN" altLang="en-US" sz="2400" b="1"/>
          </a:p>
        </p:txBody>
      </p:sp>
      <p:pic>
        <p:nvPicPr>
          <p:cNvPr id="137" name="图片 136"/>
          <p:cNvPicPr/>
          <p:nvPr/>
        </p:nvPicPr>
        <p:blipFill>
          <a:blip r:embed="rId4"/>
          <a:stretch>
            <a:fillRect/>
          </a:stretch>
        </p:blipFill>
        <p:spPr>
          <a:xfrm>
            <a:off x="8470265" y="1397000"/>
            <a:ext cx="2717800" cy="4064000"/>
          </a:xfrm>
          <a:prstGeom prst="rect">
            <a:avLst/>
          </a:prstGeom>
          <a:noFill/>
          <a:ln w="9525">
            <a:noFill/>
          </a:ln>
        </p:spPr>
      </p:pic>
      <p:sp>
        <p:nvSpPr>
          <p:cNvPr id="5" name="文本框 4"/>
          <p:cNvSpPr txBox="1"/>
          <p:nvPr/>
        </p:nvSpPr>
        <p:spPr>
          <a:xfrm>
            <a:off x="9011285" y="491490"/>
            <a:ext cx="1828165" cy="645160"/>
          </a:xfrm>
          <a:prstGeom prst="rect">
            <a:avLst/>
          </a:prstGeom>
          <a:noFill/>
        </p:spPr>
        <p:txBody>
          <a:bodyPr wrap="square" rtlCol="0">
            <a:spAutoFit/>
          </a:bodyPr>
          <a:p>
            <a:pPr fontAlgn="auto">
              <a:lnSpc>
                <a:spcPct val="150000"/>
              </a:lnSpc>
            </a:pPr>
            <a:r>
              <a:rPr lang="zh-CN" sz="2400" b="1"/>
              <a:t>俄罗斯城堡</a:t>
            </a:r>
            <a:endParaRPr lang="zh-CN" sz="2400" b="1"/>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nvSpPr>
        <p:spPr>
          <a:xfrm>
            <a:off x="0" y="0"/>
            <a:ext cx="2621280" cy="583565"/>
          </a:xfrm>
          <a:prstGeom prst="rect">
            <a:avLst/>
          </a:prstGeom>
          <a:noFill/>
        </p:spPr>
        <p:txBody>
          <a:bodyPr wrap="none" rtlCol="0">
            <a:spAutoFit/>
          </a:bodyPr>
          <a:p>
            <a:r>
              <a:rPr lang="zh-CN" sz="3200" b="1">
                <a:latin typeface="微软雅黑" panose="020B0503020204020204" charset="-122"/>
                <a:ea typeface="微软雅黑" panose="020B0503020204020204" charset="-122"/>
                <a:cs typeface="微软雅黑" panose="020B0503020204020204" charset="-122"/>
              </a:rPr>
              <a:t>俄罗斯的农业</a:t>
            </a:r>
            <a:endParaRPr lang="zh-CN" sz="3200" b="1">
              <a:latin typeface="微软雅黑" panose="020B0503020204020204" charset="-122"/>
              <a:ea typeface="微软雅黑" panose="020B0503020204020204" charset="-122"/>
              <a:cs typeface="微软雅黑" panose="020B0503020204020204" charset="-122"/>
            </a:endParaRPr>
          </a:p>
        </p:txBody>
      </p:sp>
      <p:grpSp>
        <p:nvGrpSpPr>
          <p:cNvPr id="8" name="组合 7"/>
          <p:cNvGrpSpPr/>
          <p:nvPr/>
        </p:nvGrpSpPr>
        <p:grpSpPr>
          <a:xfrm>
            <a:off x="3886835" y="76835"/>
            <a:ext cx="8327390" cy="4391025"/>
            <a:chOff x="-141" y="1509"/>
            <a:chExt cx="12152" cy="6421"/>
          </a:xfrm>
        </p:grpSpPr>
        <p:pic>
          <p:nvPicPr>
            <p:cNvPr id="9" name="图片 8" descr="IMG_1078(20211121-155536)"/>
            <p:cNvPicPr>
              <a:picLocks noChangeAspect="1"/>
            </p:cNvPicPr>
            <p:nvPr/>
          </p:nvPicPr>
          <p:blipFill>
            <a:blip r:embed="rId1"/>
            <a:srcRect t="17984" r="83748" b="16069"/>
            <a:stretch>
              <a:fillRect/>
            </a:stretch>
          </p:blipFill>
          <p:spPr>
            <a:xfrm>
              <a:off x="9711" y="1509"/>
              <a:ext cx="2300" cy="6403"/>
            </a:xfrm>
            <a:prstGeom prst="rect">
              <a:avLst/>
            </a:prstGeom>
          </p:spPr>
        </p:pic>
        <p:pic>
          <p:nvPicPr>
            <p:cNvPr id="6" name="图片 5" descr="IMG_1078(20211121-155536)"/>
            <p:cNvPicPr>
              <a:picLocks noChangeAspect="1"/>
            </p:cNvPicPr>
            <p:nvPr/>
          </p:nvPicPr>
          <p:blipFill>
            <a:blip r:embed="rId1"/>
            <a:srcRect l="16182" t="14729" b="7016"/>
            <a:stretch>
              <a:fillRect/>
            </a:stretch>
          </p:blipFill>
          <p:spPr>
            <a:xfrm>
              <a:off x="-141" y="1518"/>
              <a:ext cx="10010" cy="6412"/>
            </a:xfrm>
            <a:prstGeom prst="rect">
              <a:avLst/>
            </a:prstGeom>
          </p:spPr>
        </p:pic>
      </p:grpSp>
      <p:sp>
        <p:nvSpPr>
          <p:cNvPr id="13" name="文本框 12"/>
          <p:cNvSpPr txBox="1"/>
          <p:nvPr/>
        </p:nvSpPr>
        <p:spPr>
          <a:xfrm>
            <a:off x="-635" y="1490980"/>
            <a:ext cx="3886835" cy="2306955"/>
          </a:xfrm>
          <a:prstGeom prst="rect">
            <a:avLst/>
          </a:prstGeom>
          <a:solidFill>
            <a:schemeClr val="accent3">
              <a:lumMod val="20000"/>
              <a:lumOff val="80000"/>
            </a:schemeClr>
          </a:solidFill>
        </p:spPr>
        <p:txBody>
          <a:bodyPr wrap="square" rtlCol="0">
            <a:spAutoFit/>
          </a:bodyPr>
          <a:p>
            <a:pPr fontAlgn="auto">
              <a:lnSpc>
                <a:spcPct val="150000"/>
              </a:lnSpc>
            </a:pPr>
            <a:r>
              <a:rPr lang="zh-CN" altLang="en-US" sz="2400" b="1"/>
              <a:t>看一看：</a:t>
            </a:r>
            <a:endParaRPr lang="zh-CN" altLang="en-US" sz="2400" b="1"/>
          </a:p>
          <a:p>
            <a:pPr fontAlgn="auto">
              <a:lnSpc>
                <a:spcPct val="150000"/>
              </a:lnSpc>
            </a:pPr>
            <a:r>
              <a:rPr lang="zh-CN" altLang="en-US" sz="2400"/>
              <a:t>俄罗斯有哪些主要的农作物？</a:t>
            </a:r>
            <a:endParaRPr lang="zh-CN" altLang="en-US" sz="2400"/>
          </a:p>
          <a:p>
            <a:pPr fontAlgn="auto">
              <a:lnSpc>
                <a:spcPct val="150000"/>
              </a:lnSpc>
            </a:pPr>
            <a:endParaRPr lang="zh-CN" altLang="en-US" sz="2400"/>
          </a:p>
          <a:p>
            <a:pPr fontAlgn="auto">
              <a:lnSpc>
                <a:spcPct val="150000"/>
              </a:lnSpc>
            </a:pPr>
            <a:endParaRPr lang="zh-CN" altLang="en-US" sz="2400"/>
          </a:p>
        </p:txBody>
      </p:sp>
      <p:sp>
        <p:nvSpPr>
          <p:cNvPr id="10" name="文本框 9"/>
          <p:cNvSpPr txBox="1"/>
          <p:nvPr/>
        </p:nvSpPr>
        <p:spPr>
          <a:xfrm>
            <a:off x="-635" y="3797935"/>
            <a:ext cx="3887470" cy="2306955"/>
          </a:xfrm>
          <a:prstGeom prst="rect">
            <a:avLst/>
          </a:prstGeom>
          <a:solidFill>
            <a:schemeClr val="accent3">
              <a:lumMod val="20000"/>
              <a:lumOff val="80000"/>
            </a:schemeClr>
          </a:solidFill>
        </p:spPr>
        <p:txBody>
          <a:bodyPr wrap="square" rtlCol="0">
            <a:spAutoFit/>
          </a:bodyPr>
          <a:p>
            <a:pPr fontAlgn="auto">
              <a:lnSpc>
                <a:spcPct val="150000"/>
              </a:lnSpc>
            </a:pPr>
            <a:r>
              <a:rPr lang="zh-CN" altLang="en-US" sz="2400"/>
              <a:t>这些农作物主要种植在哪些地方？</a:t>
            </a:r>
            <a:endParaRPr lang="zh-CN" altLang="en-US" sz="2400"/>
          </a:p>
          <a:p>
            <a:pPr fontAlgn="auto">
              <a:lnSpc>
                <a:spcPct val="150000"/>
              </a:lnSpc>
            </a:pPr>
            <a:endParaRPr lang="zh-CN" altLang="en-US" sz="2400"/>
          </a:p>
          <a:p>
            <a:pPr fontAlgn="auto">
              <a:lnSpc>
                <a:spcPct val="150000"/>
              </a:lnSpc>
            </a:pPr>
            <a:endParaRPr lang="zh-CN" altLang="en-US" sz="2400"/>
          </a:p>
        </p:txBody>
      </p:sp>
      <p:sp>
        <p:nvSpPr>
          <p:cNvPr id="11" name="文本框 10"/>
          <p:cNvSpPr txBox="1"/>
          <p:nvPr/>
        </p:nvSpPr>
        <p:spPr>
          <a:xfrm>
            <a:off x="-635" y="2599055"/>
            <a:ext cx="4337050" cy="1198880"/>
          </a:xfrm>
          <a:prstGeom prst="rect">
            <a:avLst/>
          </a:prstGeom>
          <a:noFill/>
        </p:spPr>
        <p:txBody>
          <a:bodyPr wrap="square" rtlCol="0">
            <a:spAutoFit/>
          </a:bodyPr>
          <a:p>
            <a:pPr fontAlgn="auto">
              <a:lnSpc>
                <a:spcPct val="150000"/>
              </a:lnSpc>
            </a:pPr>
            <a:r>
              <a:rPr lang="zh-CN" altLang="en-US" sz="2400" b="1">
                <a:solidFill>
                  <a:srgbClr val="FF0000"/>
                </a:solidFill>
              </a:rPr>
              <a:t>小麦、大麦、玉米、黑麦、马铃薯、甜菜</a:t>
            </a:r>
            <a:endParaRPr lang="zh-CN" altLang="en-US" sz="2400" b="1">
              <a:solidFill>
                <a:srgbClr val="FF0000"/>
              </a:solidFill>
            </a:endParaRPr>
          </a:p>
        </p:txBody>
      </p:sp>
      <p:sp>
        <p:nvSpPr>
          <p:cNvPr id="12" name="任意多边形 11"/>
          <p:cNvSpPr/>
          <p:nvPr/>
        </p:nvSpPr>
        <p:spPr>
          <a:xfrm>
            <a:off x="5381625" y="1621155"/>
            <a:ext cx="1038860" cy="1743710"/>
          </a:xfrm>
          <a:custGeom>
            <a:avLst/>
            <a:gdLst>
              <a:gd name="connisteX0" fmla="*/ 1011658 w 1013916"/>
              <a:gd name="connsiteY0" fmla="*/ 0 h 1561349"/>
              <a:gd name="connisteX1" fmla="*/ 1011658 w 1013916"/>
              <a:gd name="connsiteY1" fmla="*/ 95885 h 1561349"/>
              <a:gd name="connisteX2" fmla="*/ 1011658 w 1013916"/>
              <a:gd name="connsiteY2" fmla="*/ 156845 h 1561349"/>
              <a:gd name="connisteX3" fmla="*/ 984988 w 1013916"/>
              <a:gd name="connsiteY3" fmla="*/ 200660 h 1561349"/>
              <a:gd name="connisteX4" fmla="*/ 897993 w 1013916"/>
              <a:gd name="connsiteY4" fmla="*/ 252730 h 1561349"/>
              <a:gd name="connisteX5" fmla="*/ 810998 w 1013916"/>
              <a:gd name="connsiteY5" fmla="*/ 278765 h 1561349"/>
              <a:gd name="connisteX6" fmla="*/ 715113 w 1013916"/>
              <a:gd name="connsiteY6" fmla="*/ 340360 h 1561349"/>
              <a:gd name="connisteX7" fmla="*/ 627483 w 1013916"/>
              <a:gd name="connsiteY7" fmla="*/ 375285 h 1561349"/>
              <a:gd name="connisteX8" fmla="*/ 601448 w 1013916"/>
              <a:gd name="connsiteY8" fmla="*/ 453390 h 1561349"/>
              <a:gd name="connisteX9" fmla="*/ 531598 w 1013916"/>
              <a:gd name="connsiteY9" fmla="*/ 593090 h 1561349"/>
              <a:gd name="connisteX10" fmla="*/ 426823 w 1013916"/>
              <a:gd name="connsiteY10" fmla="*/ 732790 h 1561349"/>
              <a:gd name="connisteX11" fmla="*/ 365863 w 1013916"/>
              <a:gd name="connsiteY11" fmla="*/ 854710 h 1561349"/>
              <a:gd name="connisteX12" fmla="*/ 322683 w 1013916"/>
              <a:gd name="connsiteY12" fmla="*/ 915670 h 1561349"/>
              <a:gd name="connisteX13" fmla="*/ 200128 w 1013916"/>
              <a:gd name="connsiteY13" fmla="*/ 1046480 h 1561349"/>
              <a:gd name="connisteX14" fmla="*/ 148058 w 1013916"/>
              <a:gd name="connsiteY14" fmla="*/ 1098550 h 1561349"/>
              <a:gd name="connisteX15" fmla="*/ 243943 w 1013916"/>
              <a:gd name="connsiteY15" fmla="*/ 1125220 h 1561349"/>
              <a:gd name="connisteX16" fmla="*/ 130278 w 1013916"/>
              <a:gd name="connsiteY16" fmla="*/ 1203325 h 1561349"/>
              <a:gd name="connisteX17" fmla="*/ 200128 w 1013916"/>
              <a:gd name="connsiteY17" fmla="*/ 1282065 h 1561349"/>
              <a:gd name="connisteX18" fmla="*/ 17248 w 1013916"/>
              <a:gd name="connsiteY18" fmla="*/ 1534795 h 1561349"/>
              <a:gd name="connisteX19" fmla="*/ 17248 w 1013916"/>
              <a:gd name="connsiteY19" fmla="*/ 1543685 h 156134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Lst>
            <a:rect l="l" t="t" r="r" b="b"/>
            <a:pathLst>
              <a:path w="1013917" h="1561350">
                <a:moveTo>
                  <a:pt x="1011659" y="0"/>
                </a:moveTo>
                <a:cubicBezTo>
                  <a:pt x="1011659" y="17780"/>
                  <a:pt x="1011659" y="64770"/>
                  <a:pt x="1011659" y="95885"/>
                </a:cubicBezTo>
                <a:cubicBezTo>
                  <a:pt x="1011659" y="127000"/>
                  <a:pt x="1016739" y="135890"/>
                  <a:pt x="1011659" y="156845"/>
                </a:cubicBezTo>
                <a:cubicBezTo>
                  <a:pt x="1006579" y="177800"/>
                  <a:pt x="1007849" y="181610"/>
                  <a:pt x="984989" y="200660"/>
                </a:cubicBezTo>
                <a:cubicBezTo>
                  <a:pt x="962129" y="219710"/>
                  <a:pt x="932919" y="236855"/>
                  <a:pt x="897994" y="252730"/>
                </a:cubicBezTo>
                <a:cubicBezTo>
                  <a:pt x="863069" y="268605"/>
                  <a:pt x="847829" y="260985"/>
                  <a:pt x="810999" y="278765"/>
                </a:cubicBezTo>
                <a:cubicBezTo>
                  <a:pt x="774169" y="296545"/>
                  <a:pt x="751944" y="321310"/>
                  <a:pt x="715114" y="340360"/>
                </a:cubicBezTo>
                <a:cubicBezTo>
                  <a:pt x="678284" y="359410"/>
                  <a:pt x="650344" y="352425"/>
                  <a:pt x="627484" y="375285"/>
                </a:cubicBezTo>
                <a:cubicBezTo>
                  <a:pt x="604624" y="398145"/>
                  <a:pt x="620499" y="409575"/>
                  <a:pt x="601449" y="453390"/>
                </a:cubicBezTo>
                <a:cubicBezTo>
                  <a:pt x="582399" y="497205"/>
                  <a:pt x="566524" y="537210"/>
                  <a:pt x="531599" y="593090"/>
                </a:cubicBezTo>
                <a:cubicBezTo>
                  <a:pt x="496674" y="648970"/>
                  <a:pt x="459844" y="680720"/>
                  <a:pt x="426824" y="732790"/>
                </a:cubicBezTo>
                <a:cubicBezTo>
                  <a:pt x="393804" y="784860"/>
                  <a:pt x="386819" y="817880"/>
                  <a:pt x="365864" y="854710"/>
                </a:cubicBezTo>
                <a:cubicBezTo>
                  <a:pt x="344909" y="891540"/>
                  <a:pt x="355704" y="877570"/>
                  <a:pt x="322684" y="915670"/>
                </a:cubicBezTo>
                <a:cubicBezTo>
                  <a:pt x="289664" y="953770"/>
                  <a:pt x="235054" y="1009650"/>
                  <a:pt x="200129" y="1046480"/>
                </a:cubicBezTo>
                <a:cubicBezTo>
                  <a:pt x="165204" y="1083310"/>
                  <a:pt x="139169" y="1082675"/>
                  <a:pt x="148059" y="1098550"/>
                </a:cubicBezTo>
                <a:cubicBezTo>
                  <a:pt x="156949" y="1114425"/>
                  <a:pt x="247754" y="1104265"/>
                  <a:pt x="243944" y="1125220"/>
                </a:cubicBezTo>
                <a:cubicBezTo>
                  <a:pt x="240134" y="1146175"/>
                  <a:pt x="139169" y="1172210"/>
                  <a:pt x="130279" y="1203325"/>
                </a:cubicBezTo>
                <a:cubicBezTo>
                  <a:pt x="121389" y="1234440"/>
                  <a:pt x="222989" y="1216025"/>
                  <a:pt x="200129" y="1282065"/>
                </a:cubicBezTo>
                <a:cubicBezTo>
                  <a:pt x="177269" y="1348105"/>
                  <a:pt x="54079" y="1482725"/>
                  <a:pt x="17249" y="1534795"/>
                </a:cubicBezTo>
                <a:cubicBezTo>
                  <a:pt x="-19581" y="1586865"/>
                  <a:pt x="13439" y="1546860"/>
                  <a:pt x="17249" y="1543685"/>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文本框 13"/>
          <p:cNvSpPr txBox="1"/>
          <p:nvPr/>
        </p:nvSpPr>
        <p:spPr>
          <a:xfrm>
            <a:off x="-635" y="4906010"/>
            <a:ext cx="4337050" cy="1198880"/>
          </a:xfrm>
          <a:prstGeom prst="rect">
            <a:avLst/>
          </a:prstGeom>
          <a:noFill/>
        </p:spPr>
        <p:txBody>
          <a:bodyPr wrap="square" rtlCol="0">
            <a:spAutoFit/>
          </a:bodyPr>
          <a:p>
            <a:pPr fontAlgn="auto">
              <a:lnSpc>
                <a:spcPct val="150000"/>
              </a:lnSpc>
            </a:pPr>
            <a:r>
              <a:rPr lang="zh-CN" altLang="en-US" sz="2400" b="1">
                <a:solidFill>
                  <a:srgbClr val="FF0000"/>
                </a:solidFill>
              </a:rPr>
              <a:t>东欧平原的中部和南部，西伯利亚地区的南部</a:t>
            </a:r>
            <a:endParaRPr lang="zh-CN" altLang="en-US" sz="2400" b="1">
              <a:solidFill>
                <a:srgbClr val="FF0000"/>
              </a:solidFill>
            </a:endParaRPr>
          </a:p>
        </p:txBody>
      </p:sp>
      <p:sp>
        <p:nvSpPr>
          <p:cNvPr id="15" name="矩形 14"/>
          <p:cNvSpPr/>
          <p:nvPr/>
        </p:nvSpPr>
        <p:spPr>
          <a:xfrm>
            <a:off x="10917555" y="398145"/>
            <a:ext cx="872490" cy="45339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nvSpPr>
        <p:spPr>
          <a:xfrm>
            <a:off x="4337050" y="4455795"/>
            <a:ext cx="7854950" cy="1753235"/>
          </a:xfrm>
          <a:prstGeom prst="rect">
            <a:avLst/>
          </a:prstGeom>
          <a:solidFill>
            <a:schemeClr val="accent1">
              <a:lumMod val="20000"/>
              <a:lumOff val="80000"/>
            </a:schemeClr>
          </a:solidFill>
        </p:spPr>
        <p:txBody>
          <a:bodyPr wrap="square" rtlCol="0">
            <a:spAutoFit/>
          </a:bodyPr>
          <a:p>
            <a:pPr fontAlgn="auto">
              <a:lnSpc>
                <a:spcPct val="150000"/>
              </a:lnSpc>
            </a:pPr>
            <a:r>
              <a:rPr lang="zh-CN" altLang="en-US" sz="2400" b="1"/>
              <a:t>想一想：</a:t>
            </a:r>
            <a:endParaRPr lang="zh-CN" altLang="en-US" sz="2400" b="1"/>
          </a:p>
          <a:p>
            <a:pPr fontAlgn="auto">
              <a:lnSpc>
                <a:spcPct val="150000"/>
              </a:lnSpc>
            </a:pPr>
            <a:r>
              <a:rPr lang="zh-CN" altLang="en-US" sz="2400"/>
              <a:t>在俄罗斯种植的农作物有什么生长习性？</a:t>
            </a:r>
            <a:endParaRPr lang="zh-CN" altLang="en-US" sz="2400"/>
          </a:p>
          <a:p>
            <a:pPr fontAlgn="auto">
              <a:lnSpc>
                <a:spcPct val="150000"/>
              </a:lnSpc>
            </a:pPr>
            <a:endParaRPr lang="zh-CN" altLang="en-US" sz="2400"/>
          </a:p>
        </p:txBody>
      </p:sp>
      <p:sp>
        <p:nvSpPr>
          <p:cNvPr id="17" name="文本框 16"/>
          <p:cNvSpPr txBox="1"/>
          <p:nvPr/>
        </p:nvSpPr>
        <p:spPr>
          <a:xfrm>
            <a:off x="4337050" y="6209030"/>
            <a:ext cx="7854950" cy="645160"/>
          </a:xfrm>
          <a:prstGeom prst="rect">
            <a:avLst/>
          </a:prstGeom>
          <a:solidFill>
            <a:schemeClr val="accent1">
              <a:lumMod val="20000"/>
              <a:lumOff val="80000"/>
            </a:schemeClr>
          </a:solidFill>
        </p:spPr>
        <p:txBody>
          <a:bodyPr wrap="square" rtlCol="0">
            <a:spAutoFit/>
          </a:bodyPr>
          <a:p>
            <a:pPr fontAlgn="auto">
              <a:lnSpc>
                <a:spcPct val="150000"/>
              </a:lnSpc>
            </a:pPr>
            <a:r>
              <a:rPr lang="zh-CN" altLang="en-US" sz="2400"/>
              <a:t>为什么有些平原地区不适合发展耕地和种植业？</a:t>
            </a:r>
            <a:endParaRPr lang="zh-CN" altLang="en-US" sz="2400"/>
          </a:p>
        </p:txBody>
      </p:sp>
      <p:sp>
        <p:nvSpPr>
          <p:cNvPr id="18" name="文本框 17"/>
          <p:cNvSpPr txBox="1"/>
          <p:nvPr/>
        </p:nvSpPr>
        <p:spPr>
          <a:xfrm>
            <a:off x="4406900" y="5748655"/>
            <a:ext cx="2316480" cy="460375"/>
          </a:xfrm>
          <a:prstGeom prst="rect">
            <a:avLst/>
          </a:prstGeom>
          <a:noFill/>
        </p:spPr>
        <p:txBody>
          <a:bodyPr wrap="none" rtlCol="0">
            <a:spAutoFit/>
          </a:bodyPr>
          <a:p>
            <a:r>
              <a:rPr lang="zh-CN" altLang="en-US" sz="2400" b="1">
                <a:solidFill>
                  <a:srgbClr val="002060"/>
                </a:solidFill>
                <a:latin typeface="+mn-ea"/>
              </a:rPr>
              <a:t>比较耐寒的作物</a:t>
            </a:r>
            <a:endParaRPr lang="zh-CN" altLang="en-US" sz="2400" b="1">
              <a:solidFill>
                <a:srgbClr val="002060"/>
              </a:solidFill>
              <a:latin typeface="+mn-ea"/>
            </a:endParaRPr>
          </a:p>
        </p:txBody>
      </p:sp>
      <p:sp>
        <p:nvSpPr>
          <p:cNvPr id="19" name="文本框 18"/>
          <p:cNvSpPr txBox="1"/>
          <p:nvPr/>
        </p:nvSpPr>
        <p:spPr>
          <a:xfrm>
            <a:off x="10553065" y="6104890"/>
            <a:ext cx="1746250" cy="645160"/>
          </a:xfrm>
          <a:prstGeom prst="rect">
            <a:avLst/>
          </a:prstGeom>
          <a:noFill/>
        </p:spPr>
        <p:txBody>
          <a:bodyPr wrap="square" rtlCol="0">
            <a:spAutoFit/>
          </a:bodyPr>
          <a:p>
            <a:pPr fontAlgn="auto">
              <a:lnSpc>
                <a:spcPct val="150000"/>
              </a:lnSpc>
            </a:pPr>
            <a:r>
              <a:rPr lang="zh-CN" altLang="en-US" sz="2400" b="1">
                <a:solidFill>
                  <a:srgbClr val="002060"/>
                </a:solidFill>
                <a:latin typeface="+mn-ea"/>
              </a:rPr>
              <a:t>气候的制约</a:t>
            </a:r>
            <a:endParaRPr lang="zh-CN" altLang="en-US" sz="2400" b="1">
              <a:solidFill>
                <a:srgbClr val="002060"/>
              </a:solidFill>
              <a:latin typeface="+mn-ea"/>
            </a:endParaRPr>
          </a:p>
        </p:txBody>
      </p:sp>
      <p:sp>
        <p:nvSpPr>
          <p:cNvPr id="20" name="文本框 19"/>
          <p:cNvSpPr txBox="1"/>
          <p:nvPr/>
        </p:nvSpPr>
        <p:spPr>
          <a:xfrm>
            <a:off x="2275205" y="1531620"/>
            <a:ext cx="309880" cy="368300"/>
          </a:xfrm>
          <a:prstGeom prst="rect">
            <a:avLst/>
          </a:prstGeom>
          <a:noFill/>
        </p:spPr>
        <p:txBody>
          <a:bodyPr wrap="none" rtlCol="0">
            <a:spAutoFit/>
          </a:bodyPr>
          <a:p>
            <a:endParaRPr lang="zh-CN" alt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0" grpId="0" bldLvl="0" animBg="1"/>
      <p:bldP spid="11" grpId="0"/>
      <p:bldP spid="14" grpId="0"/>
      <p:bldP spid="15" grpId="0" animBg="1"/>
      <p:bldP spid="16" grpId="0" bldLvl="0" animBg="1"/>
      <p:bldP spid="17" grpId="0" bldLvl="0" animBg="1"/>
      <p:bldP spid="18" grpId="0"/>
      <p:bldP spid="1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nvSpPr>
        <p:spPr>
          <a:xfrm>
            <a:off x="0" y="0"/>
            <a:ext cx="2621280" cy="583565"/>
          </a:xfrm>
          <a:prstGeom prst="rect">
            <a:avLst/>
          </a:prstGeom>
          <a:noFill/>
        </p:spPr>
        <p:txBody>
          <a:bodyPr wrap="none" rtlCol="0">
            <a:spAutoFit/>
          </a:bodyPr>
          <a:p>
            <a:r>
              <a:rPr lang="zh-CN" sz="3200" b="1">
                <a:latin typeface="微软雅黑" panose="020B0503020204020204" charset="-122"/>
                <a:ea typeface="微软雅黑" panose="020B0503020204020204" charset="-122"/>
                <a:cs typeface="微软雅黑" panose="020B0503020204020204" charset="-122"/>
              </a:rPr>
              <a:t>俄罗斯的农业</a:t>
            </a:r>
            <a:endParaRPr lang="zh-CN" sz="3200" b="1">
              <a:latin typeface="微软雅黑" panose="020B0503020204020204" charset="-122"/>
              <a:ea typeface="微软雅黑" panose="020B0503020204020204" charset="-122"/>
              <a:cs typeface="微软雅黑" panose="020B0503020204020204" charset="-122"/>
            </a:endParaRPr>
          </a:p>
        </p:txBody>
      </p:sp>
      <p:sp>
        <p:nvSpPr>
          <p:cNvPr id="2" name="流程图: 联系 1"/>
          <p:cNvSpPr/>
          <p:nvPr/>
        </p:nvSpPr>
        <p:spPr>
          <a:xfrm>
            <a:off x="4853305" y="1134110"/>
            <a:ext cx="1800000" cy="1800000"/>
          </a:xfrm>
          <a:prstGeom prst="flowChartConnector">
            <a:avLst/>
          </a:prstGeom>
          <a:noFill/>
          <a:ln w="57150"/>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5188585" y="1742440"/>
            <a:ext cx="1129665" cy="521970"/>
          </a:xfrm>
          <a:prstGeom prst="rect">
            <a:avLst/>
          </a:prstGeom>
          <a:noFill/>
        </p:spPr>
        <p:txBody>
          <a:bodyPr wrap="square" rtlCol="0">
            <a:spAutoFit/>
          </a:bodyPr>
          <a:p>
            <a:pPr algn="ctr"/>
            <a:r>
              <a:rPr lang="zh-CN" altLang="en-US" sz="2800" b="1"/>
              <a:t>农业</a:t>
            </a:r>
            <a:endParaRPr lang="zh-CN" altLang="en-US" sz="2800" b="1"/>
          </a:p>
        </p:txBody>
      </p:sp>
      <p:cxnSp>
        <p:nvCxnSpPr>
          <p:cNvPr id="4" name="直接箭头连接符 3"/>
          <p:cNvCxnSpPr/>
          <p:nvPr/>
        </p:nvCxnSpPr>
        <p:spPr>
          <a:xfrm>
            <a:off x="3548380" y="2032635"/>
            <a:ext cx="1081405" cy="0"/>
          </a:xfrm>
          <a:prstGeom prst="straightConnector1">
            <a:avLst/>
          </a:prstGeom>
          <a:ln w="5715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5" name="右大括号 4"/>
          <p:cNvSpPr/>
          <p:nvPr/>
        </p:nvSpPr>
        <p:spPr>
          <a:xfrm>
            <a:off x="3286760" y="1108075"/>
            <a:ext cx="200660" cy="1848485"/>
          </a:xfrm>
          <a:prstGeom prst="rightBrac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0" name="文本框 19"/>
          <p:cNvSpPr txBox="1"/>
          <p:nvPr/>
        </p:nvSpPr>
        <p:spPr>
          <a:xfrm>
            <a:off x="3548380" y="1422400"/>
            <a:ext cx="894080" cy="521970"/>
          </a:xfrm>
          <a:prstGeom prst="rect">
            <a:avLst/>
          </a:prstGeom>
          <a:noFill/>
        </p:spPr>
        <p:txBody>
          <a:bodyPr wrap="none" rtlCol="0">
            <a:spAutoFit/>
          </a:bodyPr>
          <a:p>
            <a:r>
              <a:rPr lang="zh-CN" altLang="en-US" sz="2800" b="1">
                <a:solidFill>
                  <a:srgbClr val="FF0000"/>
                </a:solidFill>
              </a:rPr>
              <a:t>优势</a:t>
            </a:r>
            <a:endParaRPr lang="zh-CN" altLang="en-US" sz="2800" b="1">
              <a:solidFill>
                <a:srgbClr val="FF0000"/>
              </a:solidFill>
            </a:endParaRPr>
          </a:p>
        </p:txBody>
      </p:sp>
      <p:grpSp>
        <p:nvGrpSpPr>
          <p:cNvPr id="23" name="组合 22"/>
          <p:cNvGrpSpPr/>
          <p:nvPr/>
        </p:nvGrpSpPr>
        <p:grpSpPr>
          <a:xfrm>
            <a:off x="1092200" y="775335"/>
            <a:ext cx="2011045" cy="1019810"/>
            <a:chOff x="1276" y="1168"/>
            <a:chExt cx="3022" cy="1264"/>
          </a:xfrm>
        </p:grpSpPr>
        <p:sp>
          <p:nvSpPr>
            <p:cNvPr id="21" name="流程图: 可选过程 20"/>
            <p:cNvSpPr/>
            <p:nvPr/>
          </p:nvSpPr>
          <p:spPr>
            <a:xfrm>
              <a:off x="1276" y="1168"/>
              <a:ext cx="3022" cy="1264"/>
            </a:xfrm>
            <a:prstGeom prst="flowChartAlternateProcess">
              <a:avLst/>
            </a:prstGeom>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流程图: 可选过程 21"/>
            <p:cNvSpPr/>
            <p:nvPr/>
          </p:nvSpPr>
          <p:spPr>
            <a:xfrm>
              <a:off x="1543" y="1319"/>
              <a:ext cx="2487" cy="962"/>
            </a:xfrm>
            <a:prstGeom prst="flowChartAlternateProcess">
              <a:avLst/>
            </a:prstGeom>
            <a:extLst>
              <a:ext uri="{909E8E84-426E-40DD-AFC4-6F175D3DCCD1}">
                <a14:hiddenFill xmlns:a14="http://schemas.microsoft.com/office/drawing/2010/main">
                  <a:solidFill>
                    <a:schemeClr val="accen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grpSp>
      <p:sp>
        <p:nvSpPr>
          <p:cNvPr id="24" name="文本框 23"/>
          <p:cNvSpPr txBox="1"/>
          <p:nvPr/>
        </p:nvSpPr>
        <p:spPr>
          <a:xfrm>
            <a:off x="1532255" y="897255"/>
            <a:ext cx="1172845" cy="829945"/>
          </a:xfrm>
          <a:prstGeom prst="rect">
            <a:avLst/>
          </a:prstGeom>
          <a:noFill/>
        </p:spPr>
        <p:txBody>
          <a:bodyPr wrap="square" rtlCol="0">
            <a:spAutoFit/>
          </a:bodyPr>
          <a:p>
            <a:pPr algn="ctr"/>
            <a:r>
              <a:rPr lang="zh-CN" altLang="en-US" sz="2400" b="1"/>
              <a:t>平原</a:t>
            </a:r>
            <a:endParaRPr lang="zh-CN" altLang="en-US" sz="2400" b="1"/>
          </a:p>
          <a:p>
            <a:pPr algn="ctr"/>
            <a:r>
              <a:rPr lang="zh-CN" altLang="en-US" sz="2400" b="1"/>
              <a:t>面积大</a:t>
            </a:r>
            <a:endParaRPr lang="zh-CN" altLang="en-US" sz="2400" b="1"/>
          </a:p>
        </p:txBody>
      </p:sp>
      <p:grpSp>
        <p:nvGrpSpPr>
          <p:cNvPr id="25" name="组合 24"/>
          <p:cNvGrpSpPr/>
          <p:nvPr/>
        </p:nvGrpSpPr>
        <p:grpSpPr>
          <a:xfrm>
            <a:off x="1092200" y="2480945"/>
            <a:ext cx="2011045" cy="1019810"/>
            <a:chOff x="1276" y="1168"/>
            <a:chExt cx="3022" cy="1264"/>
          </a:xfrm>
        </p:grpSpPr>
        <p:sp>
          <p:nvSpPr>
            <p:cNvPr id="26" name="流程图: 可选过程 25"/>
            <p:cNvSpPr/>
            <p:nvPr/>
          </p:nvSpPr>
          <p:spPr>
            <a:xfrm>
              <a:off x="1276" y="1168"/>
              <a:ext cx="3022" cy="1264"/>
            </a:xfrm>
            <a:prstGeom prst="flowChartAlternateProcess">
              <a:avLst/>
            </a:prstGeom>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流程图: 可选过程 26"/>
            <p:cNvSpPr/>
            <p:nvPr/>
          </p:nvSpPr>
          <p:spPr>
            <a:xfrm>
              <a:off x="1543" y="1319"/>
              <a:ext cx="2487" cy="962"/>
            </a:xfrm>
            <a:prstGeom prst="flowChartAlternateProcess">
              <a:avLst/>
            </a:prstGeom>
            <a:extLst>
              <a:ext uri="{909E8E84-426E-40DD-AFC4-6F175D3DCCD1}">
                <a14:hiddenFill xmlns:a14="http://schemas.microsoft.com/office/drawing/2010/main">
                  <a:solidFill>
                    <a:schemeClr val="accen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grpSp>
      <p:sp>
        <p:nvSpPr>
          <p:cNvPr id="28" name="文本框 27"/>
          <p:cNvSpPr txBox="1"/>
          <p:nvPr/>
        </p:nvSpPr>
        <p:spPr>
          <a:xfrm>
            <a:off x="1532255" y="2602865"/>
            <a:ext cx="1172845" cy="829945"/>
          </a:xfrm>
          <a:prstGeom prst="rect">
            <a:avLst/>
          </a:prstGeom>
          <a:noFill/>
        </p:spPr>
        <p:txBody>
          <a:bodyPr wrap="square" rtlCol="0">
            <a:spAutoFit/>
          </a:bodyPr>
          <a:p>
            <a:pPr algn="ctr"/>
            <a:r>
              <a:rPr lang="zh-CN" altLang="en-US" sz="2400" b="1"/>
              <a:t>水资源</a:t>
            </a:r>
            <a:endParaRPr lang="zh-CN" altLang="en-US" sz="2400" b="1"/>
          </a:p>
          <a:p>
            <a:pPr algn="ctr"/>
            <a:r>
              <a:rPr lang="zh-CN" altLang="en-US" sz="2400" b="1"/>
              <a:t>丰富</a:t>
            </a:r>
            <a:endParaRPr lang="zh-CN" altLang="en-US" sz="2400" b="1"/>
          </a:p>
        </p:txBody>
      </p:sp>
      <p:cxnSp>
        <p:nvCxnSpPr>
          <p:cNvPr id="29" name="直接箭头连接符 28"/>
          <p:cNvCxnSpPr/>
          <p:nvPr/>
        </p:nvCxnSpPr>
        <p:spPr>
          <a:xfrm flipH="1">
            <a:off x="7064375" y="2032000"/>
            <a:ext cx="1081405" cy="0"/>
          </a:xfrm>
          <a:prstGeom prst="straightConnector1">
            <a:avLst/>
          </a:prstGeom>
          <a:ln w="57150">
            <a:solidFill>
              <a:schemeClr val="bg1">
                <a:lumMod val="65000"/>
              </a:schemeClr>
            </a:solidFill>
            <a:tailEnd type="arrow"/>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7251700" y="1422400"/>
            <a:ext cx="894080" cy="521970"/>
          </a:xfrm>
          <a:prstGeom prst="rect">
            <a:avLst/>
          </a:prstGeom>
          <a:noFill/>
        </p:spPr>
        <p:txBody>
          <a:bodyPr wrap="none" rtlCol="0">
            <a:spAutoFit/>
          </a:bodyPr>
          <a:p>
            <a:r>
              <a:rPr lang="zh-CN" altLang="en-US" sz="2800" b="1">
                <a:solidFill>
                  <a:srgbClr val="FF0000"/>
                </a:solidFill>
              </a:rPr>
              <a:t>劣势</a:t>
            </a:r>
            <a:endParaRPr lang="zh-CN" altLang="en-US" sz="2800" b="1">
              <a:solidFill>
                <a:srgbClr val="FF0000"/>
              </a:solidFill>
            </a:endParaRPr>
          </a:p>
        </p:txBody>
      </p:sp>
      <p:grpSp>
        <p:nvGrpSpPr>
          <p:cNvPr id="31" name="组合 30"/>
          <p:cNvGrpSpPr/>
          <p:nvPr/>
        </p:nvGrpSpPr>
        <p:grpSpPr>
          <a:xfrm>
            <a:off x="8582025" y="1522095"/>
            <a:ext cx="2011045" cy="1019810"/>
            <a:chOff x="1276" y="1168"/>
            <a:chExt cx="3022" cy="1264"/>
          </a:xfrm>
        </p:grpSpPr>
        <p:sp>
          <p:nvSpPr>
            <p:cNvPr id="32" name="流程图: 可选过程 31"/>
            <p:cNvSpPr/>
            <p:nvPr/>
          </p:nvSpPr>
          <p:spPr>
            <a:xfrm>
              <a:off x="1276" y="1168"/>
              <a:ext cx="3022" cy="1264"/>
            </a:xfrm>
            <a:prstGeom prst="flowChartAlternateProcess">
              <a:avLst/>
            </a:prstGeom>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流程图: 可选过程 32"/>
            <p:cNvSpPr/>
            <p:nvPr/>
          </p:nvSpPr>
          <p:spPr>
            <a:xfrm>
              <a:off x="1543" y="1319"/>
              <a:ext cx="2487" cy="962"/>
            </a:xfrm>
            <a:prstGeom prst="flowChartAlternateProcess">
              <a:avLst/>
            </a:prstGeom>
            <a:extLst>
              <a:ext uri="{909E8E84-426E-40DD-AFC4-6F175D3DCCD1}">
                <a14:hiddenFill xmlns:a14="http://schemas.microsoft.com/office/drawing/2010/main">
                  <a:solidFill>
                    <a:schemeClr val="accen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grpSp>
      <p:sp>
        <p:nvSpPr>
          <p:cNvPr id="34" name="文本框 33"/>
          <p:cNvSpPr txBox="1"/>
          <p:nvPr/>
        </p:nvSpPr>
        <p:spPr>
          <a:xfrm>
            <a:off x="9079230" y="1771015"/>
            <a:ext cx="1172845" cy="521970"/>
          </a:xfrm>
          <a:prstGeom prst="rect">
            <a:avLst/>
          </a:prstGeom>
          <a:noFill/>
        </p:spPr>
        <p:txBody>
          <a:bodyPr wrap="square" rtlCol="0">
            <a:spAutoFit/>
          </a:bodyPr>
          <a:p>
            <a:pPr algn="ctr"/>
            <a:r>
              <a:rPr lang="zh-CN" altLang="en-US" sz="2800" b="1"/>
              <a:t>气候</a:t>
            </a:r>
            <a:endParaRPr lang="zh-CN" altLang="en-US" sz="2800" b="1"/>
          </a:p>
        </p:txBody>
      </p:sp>
      <p:sp>
        <p:nvSpPr>
          <p:cNvPr id="35" name="文本框 34"/>
          <p:cNvSpPr txBox="1"/>
          <p:nvPr/>
        </p:nvSpPr>
        <p:spPr>
          <a:xfrm>
            <a:off x="7656195" y="2764790"/>
            <a:ext cx="4450080" cy="1014730"/>
          </a:xfrm>
          <a:prstGeom prst="rect">
            <a:avLst/>
          </a:prstGeom>
          <a:noFill/>
        </p:spPr>
        <p:txBody>
          <a:bodyPr wrap="none" rtlCol="0">
            <a:spAutoFit/>
          </a:bodyPr>
          <a:p>
            <a:pPr fontAlgn="auto">
              <a:lnSpc>
                <a:spcPct val="125000"/>
              </a:lnSpc>
            </a:pPr>
            <a:r>
              <a:rPr lang="zh-CN" altLang="en-US" sz="2400" b="1">
                <a:solidFill>
                  <a:srgbClr val="002060"/>
                </a:solidFill>
              </a:rPr>
              <a:t>冬季寒冷漫长，夏季凉爽短促。</a:t>
            </a:r>
            <a:endParaRPr lang="zh-CN" altLang="en-US" sz="2400" b="1">
              <a:solidFill>
                <a:srgbClr val="002060"/>
              </a:solidFill>
            </a:endParaRPr>
          </a:p>
          <a:p>
            <a:pPr fontAlgn="auto">
              <a:lnSpc>
                <a:spcPct val="125000"/>
              </a:lnSpc>
            </a:pPr>
            <a:r>
              <a:rPr lang="zh-CN" altLang="en-US" sz="2400" b="1">
                <a:solidFill>
                  <a:srgbClr val="002060"/>
                </a:solidFill>
              </a:rPr>
              <a:t>纬度高，气温低，热量不足。</a:t>
            </a:r>
            <a:endParaRPr lang="zh-CN" altLang="en-US" sz="2400" b="1">
              <a:solidFill>
                <a:srgbClr val="002060"/>
              </a:solidFill>
            </a:endParaRPr>
          </a:p>
        </p:txBody>
      </p:sp>
      <p:sp>
        <p:nvSpPr>
          <p:cNvPr id="36" name="文本框 35"/>
          <p:cNvSpPr txBox="1"/>
          <p:nvPr/>
        </p:nvSpPr>
        <p:spPr>
          <a:xfrm>
            <a:off x="6340475" y="0"/>
            <a:ext cx="3833495" cy="119888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fontAlgn="auto">
              <a:lnSpc>
                <a:spcPct val="150000"/>
              </a:lnSpc>
            </a:pPr>
            <a:r>
              <a:rPr lang="zh-CN" altLang="en-US" sz="2400" b="1">
                <a:solidFill>
                  <a:srgbClr val="FF0000"/>
                </a:solidFill>
                <a:latin typeface="华文中宋" panose="02010600040101010101" charset="-122"/>
                <a:ea typeface="华文中宋" panose="02010600040101010101" charset="-122"/>
              </a:rPr>
              <a:t>农业深受气候条件限制，主要种植耐寒作物。</a:t>
            </a:r>
            <a:endParaRPr lang="zh-CN" altLang="en-US" sz="2400" b="1">
              <a:solidFill>
                <a:srgbClr val="FF0000"/>
              </a:solidFill>
              <a:latin typeface="华文中宋" panose="02010600040101010101" charset="-122"/>
              <a:ea typeface="华文中宋" panose="02010600040101010101" charset="-122"/>
            </a:endParaRPr>
          </a:p>
        </p:txBody>
      </p:sp>
      <p:pic>
        <p:nvPicPr>
          <p:cNvPr id="138" name="图片 137"/>
          <p:cNvPicPr/>
          <p:nvPr/>
        </p:nvPicPr>
        <p:blipFill>
          <a:blip r:embed="rId1"/>
          <a:stretch>
            <a:fillRect/>
          </a:stretch>
        </p:blipFill>
        <p:spPr>
          <a:xfrm>
            <a:off x="4402455" y="4124325"/>
            <a:ext cx="3406775" cy="2360295"/>
          </a:xfrm>
          <a:prstGeom prst="rect">
            <a:avLst/>
          </a:prstGeom>
          <a:noFill/>
          <a:ln w="9525">
            <a:noFill/>
          </a:ln>
        </p:spPr>
      </p:pic>
      <p:pic>
        <p:nvPicPr>
          <p:cNvPr id="139" name="图片 138"/>
          <p:cNvPicPr/>
          <p:nvPr/>
        </p:nvPicPr>
        <p:blipFill>
          <a:blip r:embed="rId2"/>
          <a:stretch>
            <a:fillRect/>
          </a:stretch>
        </p:blipFill>
        <p:spPr>
          <a:xfrm>
            <a:off x="7809230" y="4124325"/>
            <a:ext cx="3914140" cy="2359660"/>
          </a:xfrm>
          <a:prstGeom prst="rect">
            <a:avLst/>
          </a:prstGeom>
          <a:noFill/>
          <a:ln w="9525">
            <a:noFill/>
          </a:ln>
        </p:spPr>
      </p:pic>
      <p:pic>
        <p:nvPicPr>
          <p:cNvPr id="140" name="图片 139"/>
          <p:cNvPicPr/>
          <p:nvPr/>
        </p:nvPicPr>
        <p:blipFill>
          <a:blip r:embed="rId3"/>
          <a:stretch>
            <a:fillRect/>
          </a:stretch>
        </p:blipFill>
        <p:spPr>
          <a:xfrm>
            <a:off x="664210" y="4124325"/>
            <a:ext cx="3738245" cy="2359660"/>
          </a:xfrm>
          <a:prstGeom prst="rect">
            <a:avLst/>
          </a:prstGeom>
          <a:noFill/>
          <a:ln w="9525">
            <a:noFill/>
          </a:ln>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5" grpId="0" animBg="1"/>
      <p:bldP spid="20" grpId="0"/>
      <p:bldP spid="24" grpId="0"/>
      <p:bldP spid="28" grpId="0"/>
      <p:bldP spid="30" grpId="0"/>
      <p:bldP spid="34" grpId="0"/>
      <p:bldP spid="35" grpId="0"/>
      <p:bldP spid="36"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nvSpPr>
        <p:spPr>
          <a:xfrm>
            <a:off x="0" y="0"/>
            <a:ext cx="2621280" cy="583565"/>
          </a:xfrm>
          <a:prstGeom prst="rect">
            <a:avLst/>
          </a:prstGeom>
          <a:noFill/>
        </p:spPr>
        <p:txBody>
          <a:bodyPr wrap="none" rtlCol="0">
            <a:spAutoFit/>
          </a:bodyPr>
          <a:p>
            <a:r>
              <a:rPr lang="zh-CN" sz="3200" b="1">
                <a:latin typeface="微软雅黑" panose="020B0503020204020204" charset="-122"/>
                <a:ea typeface="微软雅黑" panose="020B0503020204020204" charset="-122"/>
                <a:cs typeface="微软雅黑" panose="020B0503020204020204" charset="-122"/>
              </a:rPr>
              <a:t>俄罗斯的工业</a:t>
            </a:r>
            <a:endParaRPr lang="zh-CN" sz="3200" b="1">
              <a:latin typeface="微软雅黑" panose="020B0503020204020204" charset="-122"/>
              <a:ea typeface="微软雅黑" panose="020B0503020204020204" charset="-122"/>
              <a:cs typeface="微软雅黑" panose="020B0503020204020204" charset="-122"/>
            </a:endParaRPr>
          </a:p>
        </p:txBody>
      </p:sp>
      <p:pic>
        <p:nvPicPr>
          <p:cNvPr id="6" name="图片 5" descr="IMG_1088(20211121-182857)"/>
          <p:cNvPicPr>
            <a:picLocks noChangeAspect="1"/>
          </p:cNvPicPr>
          <p:nvPr/>
        </p:nvPicPr>
        <p:blipFill>
          <a:blip r:embed="rId1"/>
          <a:srcRect l="2720"/>
          <a:stretch>
            <a:fillRect/>
          </a:stretch>
        </p:blipFill>
        <p:spPr>
          <a:xfrm>
            <a:off x="0" y="583565"/>
            <a:ext cx="7649210" cy="4020820"/>
          </a:xfrm>
          <a:prstGeom prst="rect">
            <a:avLst/>
          </a:prstGeom>
        </p:spPr>
      </p:pic>
      <p:sp>
        <p:nvSpPr>
          <p:cNvPr id="13" name="文本框 12"/>
          <p:cNvSpPr txBox="1"/>
          <p:nvPr/>
        </p:nvSpPr>
        <p:spPr>
          <a:xfrm>
            <a:off x="7734935" y="0"/>
            <a:ext cx="4034790" cy="1753235"/>
          </a:xfrm>
          <a:prstGeom prst="rect">
            <a:avLst/>
          </a:prstGeom>
          <a:solidFill>
            <a:schemeClr val="accent3">
              <a:lumMod val="20000"/>
              <a:lumOff val="80000"/>
            </a:schemeClr>
          </a:solidFill>
        </p:spPr>
        <p:txBody>
          <a:bodyPr wrap="square" rtlCol="0">
            <a:spAutoFit/>
          </a:bodyPr>
          <a:p>
            <a:pPr fontAlgn="auto">
              <a:lnSpc>
                <a:spcPct val="150000"/>
              </a:lnSpc>
            </a:pPr>
            <a:r>
              <a:rPr lang="zh-CN" altLang="en-US" sz="2400" b="1"/>
              <a:t>看一看：</a:t>
            </a:r>
            <a:endParaRPr lang="zh-CN" altLang="en-US" sz="2400" b="1"/>
          </a:p>
          <a:p>
            <a:pPr fontAlgn="auto">
              <a:lnSpc>
                <a:spcPct val="150000"/>
              </a:lnSpc>
            </a:pPr>
            <a:r>
              <a:rPr lang="en-US" altLang="zh-CN" sz="2400"/>
              <a:t>1. </a:t>
            </a:r>
            <a:r>
              <a:rPr lang="zh-CN" altLang="en-US" sz="2400"/>
              <a:t>俄罗斯主要发展哪些工业？</a:t>
            </a:r>
            <a:endParaRPr lang="zh-CN" altLang="en-US" sz="2400"/>
          </a:p>
          <a:p>
            <a:pPr fontAlgn="auto">
              <a:lnSpc>
                <a:spcPct val="150000"/>
              </a:lnSpc>
            </a:pPr>
            <a:endParaRPr lang="zh-CN" altLang="en-US" sz="2400"/>
          </a:p>
        </p:txBody>
      </p:sp>
      <p:sp>
        <p:nvSpPr>
          <p:cNvPr id="10" name="文本框 9"/>
          <p:cNvSpPr txBox="1"/>
          <p:nvPr/>
        </p:nvSpPr>
        <p:spPr>
          <a:xfrm>
            <a:off x="7734300" y="1369695"/>
            <a:ext cx="4035425" cy="2861310"/>
          </a:xfrm>
          <a:prstGeom prst="rect">
            <a:avLst/>
          </a:prstGeom>
          <a:solidFill>
            <a:schemeClr val="accent3">
              <a:lumMod val="20000"/>
              <a:lumOff val="80000"/>
            </a:schemeClr>
          </a:solidFill>
        </p:spPr>
        <p:txBody>
          <a:bodyPr wrap="square" rtlCol="0">
            <a:spAutoFit/>
          </a:bodyPr>
          <a:p>
            <a:pPr fontAlgn="auto">
              <a:lnSpc>
                <a:spcPct val="150000"/>
              </a:lnSpc>
            </a:pPr>
            <a:r>
              <a:rPr lang="en-US" altLang="zh-CN" sz="2400"/>
              <a:t>2. </a:t>
            </a:r>
            <a:r>
              <a:rPr lang="zh-CN" altLang="en-US" sz="2400" b="1"/>
              <a:t>莫斯科</a:t>
            </a:r>
            <a:r>
              <a:rPr lang="zh-CN" altLang="en-US" sz="2400"/>
              <a:t>和</a:t>
            </a:r>
            <a:r>
              <a:rPr lang="zh-CN" altLang="en-US" sz="2400" b="1"/>
              <a:t>新西伯利亚</a:t>
            </a:r>
            <a:r>
              <a:rPr lang="zh-CN" altLang="en-US" sz="2400"/>
              <a:t>分别是俄罗斯欧洲区和亚洲器的工业中心，它们主要发展什么工业？</a:t>
            </a:r>
            <a:endParaRPr lang="zh-CN" altLang="en-US" sz="2400"/>
          </a:p>
          <a:p>
            <a:pPr fontAlgn="auto">
              <a:lnSpc>
                <a:spcPct val="150000"/>
              </a:lnSpc>
            </a:pPr>
            <a:endParaRPr lang="zh-CN" altLang="en-US" sz="2400"/>
          </a:p>
        </p:txBody>
      </p:sp>
      <p:sp>
        <p:nvSpPr>
          <p:cNvPr id="11" name="矩形 10"/>
          <p:cNvSpPr/>
          <p:nvPr/>
        </p:nvSpPr>
        <p:spPr>
          <a:xfrm>
            <a:off x="34925" y="1958975"/>
            <a:ext cx="1281430" cy="1945005"/>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42" name="图片 141"/>
          <p:cNvPicPr/>
          <p:nvPr/>
        </p:nvPicPr>
        <p:blipFill>
          <a:blip r:embed="rId2"/>
          <a:stretch>
            <a:fillRect/>
          </a:stretch>
        </p:blipFill>
        <p:spPr>
          <a:xfrm>
            <a:off x="3121025" y="99695"/>
            <a:ext cx="4528185" cy="2753995"/>
          </a:xfrm>
          <a:prstGeom prst="rect">
            <a:avLst/>
          </a:prstGeom>
          <a:noFill/>
          <a:ln w="9525">
            <a:noFill/>
          </a:ln>
        </p:spPr>
      </p:pic>
      <p:pic>
        <p:nvPicPr>
          <p:cNvPr id="143" name="图片 142"/>
          <p:cNvPicPr/>
          <p:nvPr/>
        </p:nvPicPr>
        <p:blipFill>
          <a:blip r:embed="rId3"/>
          <a:stretch>
            <a:fillRect/>
          </a:stretch>
        </p:blipFill>
        <p:spPr>
          <a:xfrm>
            <a:off x="3033395" y="3903980"/>
            <a:ext cx="4527550" cy="2719070"/>
          </a:xfrm>
          <a:prstGeom prst="rect">
            <a:avLst/>
          </a:prstGeom>
          <a:noFill/>
          <a:ln w="9525">
            <a:noFill/>
          </a:ln>
        </p:spPr>
      </p:pic>
      <p:sp>
        <p:nvSpPr>
          <p:cNvPr id="12" name="椭圆 11"/>
          <p:cNvSpPr/>
          <p:nvPr/>
        </p:nvSpPr>
        <p:spPr>
          <a:xfrm>
            <a:off x="1590675" y="1837055"/>
            <a:ext cx="1256030" cy="436245"/>
          </a:xfrm>
          <a:prstGeom prst="ellipse">
            <a:avLst/>
          </a:prstGeom>
          <a:noFill/>
          <a:ln w="28575">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椭圆 16"/>
          <p:cNvSpPr/>
          <p:nvPr/>
        </p:nvSpPr>
        <p:spPr>
          <a:xfrm>
            <a:off x="2934970" y="2998470"/>
            <a:ext cx="1570355" cy="516255"/>
          </a:xfrm>
          <a:prstGeom prst="ellipse">
            <a:avLst/>
          </a:prstGeom>
          <a:noFill/>
          <a:ln w="28575">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42"/>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4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0" grpId="0" bldLvl="0" animBg="1"/>
      <p:bldP spid="12" grpId="0" animBg="1"/>
      <p:bldP spid="17" grpId="0" bldLvl="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文本框 9"/>
          <p:cNvSpPr txBox="1"/>
          <p:nvPr/>
        </p:nvSpPr>
        <p:spPr>
          <a:xfrm>
            <a:off x="396240" y="2343785"/>
            <a:ext cx="2011680" cy="1568450"/>
          </a:xfrm>
          <a:prstGeom prst="rect">
            <a:avLst/>
          </a:prstGeom>
          <a:noFill/>
        </p:spPr>
        <p:txBody>
          <a:bodyPr wrap="none" rtlCol="0">
            <a:spAutoFit/>
          </a:bodyPr>
          <a:p>
            <a:pPr algn="l" fontAlgn="auto">
              <a:lnSpc>
                <a:spcPct val="200000"/>
              </a:lnSpc>
            </a:pPr>
            <a:r>
              <a:rPr lang="zh-CN" sz="2400" b="1">
                <a:latin typeface="微软雅黑" panose="020B0503020204020204" charset="-122"/>
                <a:ea typeface="微软雅黑" panose="020B0503020204020204" charset="-122"/>
                <a:cs typeface="华文楷体" panose="02010600040101010101" charset="-122"/>
              </a:rPr>
              <a:t>莫斯科：</a:t>
            </a:r>
            <a:endParaRPr lang="zh-CN" sz="2400" b="1">
              <a:latin typeface="微软雅黑" panose="020B0503020204020204" charset="-122"/>
              <a:ea typeface="微软雅黑" panose="020B0503020204020204" charset="-122"/>
              <a:cs typeface="华文楷体" panose="02010600040101010101" charset="-122"/>
            </a:endParaRPr>
          </a:p>
          <a:p>
            <a:pPr algn="l" fontAlgn="auto">
              <a:lnSpc>
                <a:spcPct val="200000"/>
              </a:lnSpc>
            </a:pPr>
            <a:r>
              <a:rPr lang="zh-CN" sz="2400" b="1">
                <a:latin typeface="微软雅黑" panose="020B0503020204020204" charset="-122"/>
                <a:ea typeface="微软雅黑" panose="020B0503020204020204" charset="-122"/>
                <a:cs typeface="华文楷体" panose="02010600040101010101" charset="-122"/>
              </a:rPr>
              <a:t>新西伯利亚：</a:t>
            </a:r>
            <a:endParaRPr lang="zh-CN" sz="2400" b="1">
              <a:latin typeface="微软雅黑" panose="020B0503020204020204" charset="-122"/>
              <a:ea typeface="微软雅黑" panose="020B0503020204020204" charset="-122"/>
              <a:cs typeface="华文楷体" panose="02010600040101010101" charset="-122"/>
            </a:endParaRPr>
          </a:p>
        </p:txBody>
      </p:sp>
      <p:sp>
        <p:nvSpPr>
          <p:cNvPr id="20" name="文本框 19"/>
          <p:cNvSpPr txBox="1"/>
          <p:nvPr/>
        </p:nvSpPr>
        <p:spPr>
          <a:xfrm>
            <a:off x="396240" y="1352550"/>
            <a:ext cx="6278880" cy="460375"/>
          </a:xfrm>
          <a:prstGeom prst="rect">
            <a:avLst/>
          </a:prstGeom>
          <a:noFill/>
        </p:spPr>
        <p:txBody>
          <a:bodyPr wrap="none" rtlCol="0">
            <a:spAutoFit/>
          </a:bodyPr>
          <a:p>
            <a:r>
              <a:rPr lang="zh-CN" sz="2400" b="1">
                <a:latin typeface="微软雅黑" panose="020B0503020204020204" charset="-122"/>
                <a:ea typeface="微软雅黑" panose="020B0503020204020204" charset="-122"/>
                <a:cs typeface="华文楷体" panose="02010600040101010101" charset="-122"/>
              </a:rPr>
              <a:t>分别写出莫斯科和新西伯利亚的主要工业部门</a:t>
            </a:r>
            <a:endParaRPr lang="zh-CN" sz="2400" b="1">
              <a:latin typeface="微软雅黑" panose="020B0503020204020204" charset="-122"/>
              <a:ea typeface="微软雅黑" panose="020B0503020204020204" charset="-122"/>
              <a:cs typeface="华文楷体" panose="02010600040101010101" charset="-122"/>
            </a:endParaRPr>
          </a:p>
        </p:txBody>
      </p:sp>
      <p:sp>
        <p:nvSpPr>
          <p:cNvPr id="3" name="文本框 2"/>
          <p:cNvSpPr txBox="1"/>
          <p:nvPr/>
        </p:nvSpPr>
        <p:spPr>
          <a:xfrm>
            <a:off x="1752600" y="2646045"/>
            <a:ext cx="9601835" cy="460375"/>
          </a:xfrm>
          <a:prstGeom prst="rect">
            <a:avLst/>
          </a:prstGeom>
          <a:noFill/>
        </p:spPr>
        <p:txBody>
          <a:bodyPr wrap="square" rtlCol="0">
            <a:spAutoFit/>
          </a:bodyPr>
          <a:p>
            <a:r>
              <a:rPr lang="zh-CN" sz="2400" b="1">
                <a:solidFill>
                  <a:srgbClr val="FF0000"/>
                </a:solidFill>
                <a:latin typeface="微软雅黑" panose="020B0503020204020204" charset="-122"/>
                <a:ea typeface="微软雅黑" panose="020B0503020204020204" charset="-122"/>
                <a:cs typeface="华文楷体" panose="02010600040101010101" charset="-122"/>
              </a:rPr>
              <a:t>机械制造工业、汽车制造工业、化学工业</a:t>
            </a:r>
            <a:endParaRPr lang="zh-CN" sz="2400" b="1">
              <a:solidFill>
                <a:srgbClr val="FF0000"/>
              </a:solidFill>
              <a:latin typeface="微软雅黑" panose="020B0503020204020204" charset="-122"/>
              <a:ea typeface="微软雅黑" panose="020B0503020204020204" charset="-122"/>
              <a:cs typeface="华文楷体" panose="02010600040101010101" charset="-122"/>
            </a:endParaRPr>
          </a:p>
        </p:txBody>
      </p:sp>
      <p:sp>
        <p:nvSpPr>
          <p:cNvPr id="6" name="文本框 5"/>
          <p:cNvSpPr txBox="1"/>
          <p:nvPr/>
        </p:nvSpPr>
        <p:spPr>
          <a:xfrm>
            <a:off x="2307590" y="3361690"/>
            <a:ext cx="9601835" cy="460375"/>
          </a:xfrm>
          <a:prstGeom prst="rect">
            <a:avLst/>
          </a:prstGeom>
          <a:noFill/>
        </p:spPr>
        <p:txBody>
          <a:bodyPr wrap="square" rtlCol="0">
            <a:spAutoFit/>
          </a:bodyPr>
          <a:p>
            <a:r>
              <a:rPr lang="zh-CN" sz="2400" b="1">
                <a:solidFill>
                  <a:srgbClr val="FF0000"/>
                </a:solidFill>
                <a:latin typeface="微软雅黑" panose="020B0503020204020204" charset="-122"/>
                <a:ea typeface="微软雅黑" panose="020B0503020204020204" charset="-122"/>
                <a:cs typeface="华文楷体" panose="02010600040101010101" charset="-122"/>
              </a:rPr>
              <a:t>机械制造工业、有色冶金工业、航空航天工业</a:t>
            </a:r>
            <a:endParaRPr lang="zh-CN" sz="2400" b="1">
              <a:solidFill>
                <a:srgbClr val="FF0000"/>
              </a:solidFill>
              <a:latin typeface="微软雅黑" panose="020B0503020204020204" charset="-122"/>
              <a:ea typeface="微软雅黑" panose="020B0503020204020204" charset="-122"/>
              <a:cs typeface="华文楷体" panose="02010600040101010101" charset="-122"/>
            </a:endParaRPr>
          </a:p>
        </p:txBody>
      </p:sp>
      <p:sp>
        <p:nvSpPr>
          <p:cNvPr id="2" name="文本框 1"/>
          <p:cNvSpPr txBox="1"/>
          <p:nvPr/>
        </p:nvSpPr>
        <p:spPr>
          <a:xfrm>
            <a:off x="0" y="-2540"/>
            <a:ext cx="3343910" cy="521970"/>
          </a:xfrm>
          <a:prstGeom prst="rect">
            <a:avLst/>
          </a:prstGeom>
          <a:noFill/>
        </p:spPr>
        <p:txBody>
          <a:bodyPr wrap="none" rtlCol="0">
            <a:spAutoFit/>
          </a:bodyPr>
          <a:p>
            <a:r>
              <a:rPr lang="zh-CN" sz="2800" b="1">
                <a:latin typeface="微软雅黑" panose="020B0503020204020204" charset="-122"/>
                <a:ea typeface="微软雅黑" panose="020B0503020204020204" charset="-122"/>
                <a:cs typeface="微软雅黑" panose="020B0503020204020204" charset="-122"/>
              </a:rPr>
              <a:t>练习册</a:t>
            </a:r>
            <a:r>
              <a:rPr lang="en-US" altLang="zh-CN" sz="2800" b="1">
                <a:latin typeface="微软雅黑" panose="020B0503020204020204" charset="-122"/>
                <a:ea typeface="微软雅黑" panose="020B0503020204020204" charset="-122"/>
                <a:cs typeface="微软雅黑" panose="020B0503020204020204" charset="-122"/>
              </a:rPr>
              <a:t>P23</a:t>
            </a:r>
            <a:r>
              <a:rPr lang="zh-CN" altLang="en-US" sz="2800" b="1">
                <a:latin typeface="微软雅黑" panose="020B0503020204020204" charset="-122"/>
                <a:ea typeface="微软雅黑" panose="020B0503020204020204" charset="-122"/>
                <a:cs typeface="微软雅黑" panose="020B0503020204020204" charset="-122"/>
              </a:rPr>
              <a:t>第五大题</a:t>
            </a:r>
            <a:endParaRPr lang="zh-CN" altLang="en-US" sz="2800" b="1">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9" name="图片 108"/>
          <p:cNvPicPr/>
          <p:nvPr/>
        </p:nvPicPr>
        <p:blipFill>
          <a:blip r:embed="rId1"/>
          <a:srcRect r="5692"/>
          <a:stretch>
            <a:fillRect/>
          </a:stretch>
        </p:blipFill>
        <p:spPr>
          <a:xfrm>
            <a:off x="0" y="0"/>
            <a:ext cx="5723890" cy="3223895"/>
          </a:xfrm>
          <a:prstGeom prst="rect">
            <a:avLst/>
          </a:prstGeom>
          <a:noFill/>
          <a:ln w="9525">
            <a:noFill/>
          </a:ln>
        </p:spPr>
      </p:pic>
      <p:pic>
        <p:nvPicPr>
          <p:cNvPr id="111" name="图片 110"/>
          <p:cNvPicPr/>
          <p:nvPr/>
        </p:nvPicPr>
        <p:blipFill>
          <a:blip r:embed="rId2"/>
          <a:stretch>
            <a:fillRect/>
          </a:stretch>
        </p:blipFill>
        <p:spPr>
          <a:xfrm>
            <a:off x="0" y="3388995"/>
            <a:ext cx="5887720" cy="3317240"/>
          </a:xfrm>
          <a:prstGeom prst="rect">
            <a:avLst/>
          </a:prstGeom>
          <a:noFill/>
          <a:ln w="9525">
            <a:noFill/>
          </a:ln>
        </p:spPr>
      </p:pic>
      <p:sp>
        <p:nvSpPr>
          <p:cNvPr id="2" name="文本框 1"/>
          <p:cNvSpPr txBox="1"/>
          <p:nvPr/>
        </p:nvSpPr>
        <p:spPr>
          <a:xfrm>
            <a:off x="6123940" y="60325"/>
            <a:ext cx="5947410" cy="5262245"/>
          </a:xfrm>
          <a:prstGeom prst="rect">
            <a:avLst/>
          </a:prstGeom>
          <a:noFill/>
          <a:ln>
            <a:solidFill>
              <a:schemeClr val="bg2">
                <a:lumMod val="90000"/>
              </a:schemeClr>
            </a:solidFill>
          </a:ln>
          <a:effectLst>
            <a:innerShdw blurRad="114300">
              <a:prstClr val="black"/>
            </a:innerShdw>
          </a:effectLst>
          <a:extLst>
            <a:ext uri="{909E8E84-426E-40DD-AFC4-6F175D3DCCD1}">
              <a14:hiddenFill xmlns:a14="http://schemas.microsoft.com/office/drawing/2010/main">
                <a:solidFill>
                  <a:schemeClr val="tx1"/>
                </a:solidFill>
              </a14:hiddenFill>
            </a:ext>
          </a:extLst>
        </p:spPr>
        <p:txBody>
          <a:bodyPr wrap="square" rtlCol="0">
            <a:spAutoFit/>
          </a:bodyPr>
          <a:p>
            <a:pPr algn="ctr" fontAlgn="auto">
              <a:lnSpc>
                <a:spcPct val="150000"/>
              </a:lnSpc>
            </a:pPr>
            <a:r>
              <a:rPr lang="en-US" altLang="zh-CN" sz="2800" b="1">
                <a:solidFill>
                  <a:schemeClr val="tx1"/>
                </a:solidFill>
              </a:rPr>
              <a:t>K3</a:t>
            </a:r>
            <a:r>
              <a:rPr lang="zh-CN" altLang="en-US" sz="2800" b="1">
                <a:solidFill>
                  <a:schemeClr val="tx1"/>
                </a:solidFill>
              </a:rPr>
              <a:t>次列车</a:t>
            </a:r>
            <a:endParaRPr lang="zh-CN" altLang="en-US" sz="2800" b="1">
              <a:solidFill>
                <a:schemeClr val="tx1"/>
              </a:solidFill>
            </a:endParaRPr>
          </a:p>
          <a:p>
            <a:pPr algn="l" fontAlgn="auto">
              <a:lnSpc>
                <a:spcPct val="150000"/>
              </a:lnSpc>
            </a:pPr>
            <a:r>
              <a:rPr lang="en-US" altLang="zh-CN" sz="2800">
                <a:solidFill>
                  <a:schemeClr val="tx1"/>
                </a:solidFill>
              </a:rPr>
              <a:t>       K3</a:t>
            </a:r>
            <a:r>
              <a:rPr lang="zh-CN" altLang="en-US" sz="2800">
                <a:solidFill>
                  <a:schemeClr val="tx1"/>
                </a:solidFill>
              </a:rPr>
              <a:t>次列车途经中国、蒙古国、俄罗斯三国，运行横贯欧亚大陆，全程7819公里，是中国铁路开行里程最长的旅客列车，其中北京至莫斯科每星期三在北京站发车，每星期四经由乌兰巴托站，于星期一抵达莫斯科雅罗斯拉夫尔站，运行131小时31分钟。</a:t>
            </a:r>
            <a:endParaRPr lang="zh-CN" altLang="en-US" sz="2800">
              <a:solidFill>
                <a:schemeClr val="tx1"/>
              </a:solidFill>
            </a:endParaRPr>
          </a:p>
        </p:txBody>
      </p:sp>
      <p:sp>
        <p:nvSpPr>
          <p:cNvPr id="3" name="文本框 2"/>
          <p:cNvSpPr txBox="1"/>
          <p:nvPr/>
        </p:nvSpPr>
        <p:spPr>
          <a:xfrm>
            <a:off x="5984240" y="5322570"/>
            <a:ext cx="6226810" cy="1383665"/>
          </a:xfrm>
          <a:prstGeom prst="rect">
            <a:avLst/>
          </a:prstGeom>
          <a:noFill/>
        </p:spPr>
        <p:txBody>
          <a:bodyPr wrap="square" rtlCol="0">
            <a:spAutoFit/>
          </a:bodyPr>
          <a:p>
            <a:pPr fontAlgn="auto">
              <a:lnSpc>
                <a:spcPct val="150000"/>
              </a:lnSpc>
            </a:pPr>
            <a:r>
              <a:rPr lang="zh-CN" altLang="en-US" sz="2800" b="1">
                <a:solidFill>
                  <a:srgbClr val="FF0000"/>
                </a:solidFill>
                <a:latin typeface="华文行楷" panose="02010800040101010101" charset="-122"/>
                <a:ea typeface="华文行楷" panose="02010800040101010101" charset="-122"/>
              </a:rPr>
              <a:t>让我们一起跟随着这辆列车一起漫游俄罗斯吧！</a:t>
            </a:r>
            <a:endParaRPr lang="zh-CN" altLang="en-US" sz="2800" b="1">
              <a:solidFill>
                <a:srgbClr val="FF0000"/>
              </a:solidFill>
              <a:latin typeface="华文行楷" panose="02010800040101010101" charset="-122"/>
              <a:ea typeface="华文行楷" panose="02010800040101010101" charset="-122"/>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nvSpPr>
        <p:spPr>
          <a:xfrm>
            <a:off x="0" y="0"/>
            <a:ext cx="2621280" cy="583565"/>
          </a:xfrm>
          <a:prstGeom prst="rect">
            <a:avLst/>
          </a:prstGeom>
          <a:noFill/>
        </p:spPr>
        <p:txBody>
          <a:bodyPr wrap="none" rtlCol="0">
            <a:spAutoFit/>
          </a:bodyPr>
          <a:p>
            <a:r>
              <a:rPr lang="zh-CN" sz="3200" b="1">
                <a:latin typeface="微软雅黑" panose="020B0503020204020204" charset="-122"/>
                <a:ea typeface="微软雅黑" panose="020B0503020204020204" charset="-122"/>
                <a:cs typeface="微软雅黑" panose="020B0503020204020204" charset="-122"/>
              </a:rPr>
              <a:t>俄罗斯的工业</a:t>
            </a:r>
            <a:endParaRPr lang="zh-CN" sz="3200" b="1">
              <a:latin typeface="微软雅黑" panose="020B0503020204020204" charset="-122"/>
              <a:ea typeface="微软雅黑" panose="020B0503020204020204" charset="-122"/>
              <a:cs typeface="微软雅黑" panose="020B0503020204020204" charset="-122"/>
            </a:endParaRPr>
          </a:p>
        </p:txBody>
      </p:sp>
      <p:pic>
        <p:nvPicPr>
          <p:cNvPr id="6" name="图片 5" descr="IMG_1088(20211121-182857)"/>
          <p:cNvPicPr>
            <a:picLocks noChangeAspect="1"/>
          </p:cNvPicPr>
          <p:nvPr/>
        </p:nvPicPr>
        <p:blipFill>
          <a:blip r:embed="rId1"/>
          <a:srcRect l="2720"/>
          <a:stretch>
            <a:fillRect/>
          </a:stretch>
        </p:blipFill>
        <p:spPr>
          <a:xfrm>
            <a:off x="0" y="583565"/>
            <a:ext cx="7649210" cy="4020820"/>
          </a:xfrm>
          <a:prstGeom prst="rect">
            <a:avLst/>
          </a:prstGeom>
        </p:spPr>
      </p:pic>
      <p:sp>
        <p:nvSpPr>
          <p:cNvPr id="13" name="文本框 12"/>
          <p:cNvSpPr txBox="1"/>
          <p:nvPr/>
        </p:nvSpPr>
        <p:spPr>
          <a:xfrm>
            <a:off x="7734935" y="0"/>
            <a:ext cx="4034790" cy="1753235"/>
          </a:xfrm>
          <a:prstGeom prst="rect">
            <a:avLst/>
          </a:prstGeom>
          <a:solidFill>
            <a:schemeClr val="accent3">
              <a:lumMod val="20000"/>
              <a:lumOff val="80000"/>
            </a:schemeClr>
          </a:solidFill>
        </p:spPr>
        <p:txBody>
          <a:bodyPr wrap="square" rtlCol="0">
            <a:spAutoFit/>
          </a:bodyPr>
          <a:p>
            <a:pPr fontAlgn="auto">
              <a:lnSpc>
                <a:spcPct val="150000"/>
              </a:lnSpc>
            </a:pPr>
            <a:r>
              <a:rPr lang="zh-CN" altLang="en-US" sz="2400" b="1"/>
              <a:t>看一看：</a:t>
            </a:r>
            <a:endParaRPr lang="zh-CN" altLang="en-US" sz="2400" b="1"/>
          </a:p>
          <a:p>
            <a:pPr fontAlgn="auto">
              <a:lnSpc>
                <a:spcPct val="150000"/>
              </a:lnSpc>
            </a:pPr>
            <a:r>
              <a:rPr lang="en-US" altLang="zh-CN" sz="2400"/>
              <a:t>1. </a:t>
            </a:r>
            <a:r>
              <a:rPr lang="zh-CN" altLang="en-US" sz="2400"/>
              <a:t>俄罗斯主要发展哪些工业？</a:t>
            </a:r>
            <a:endParaRPr lang="zh-CN" altLang="en-US" sz="2400"/>
          </a:p>
          <a:p>
            <a:pPr fontAlgn="auto">
              <a:lnSpc>
                <a:spcPct val="150000"/>
              </a:lnSpc>
            </a:pPr>
            <a:endParaRPr lang="zh-CN" altLang="en-US" sz="2400"/>
          </a:p>
        </p:txBody>
      </p:sp>
      <p:sp>
        <p:nvSpPr>
          <p:cNvPr id="10" name="文本框 9"/>
          <p:cNvSpPr txBox="1"/>
          <p:nvPr/>
        </p:nvSpPr>
        <p:spPr>
          <a:xfrm>
            <a:off x="7734300" y="1369695"/>
            <a:ext cx="4035425" cy="2861310"/>
          </a:xfrm>
          <a:prstGeom prst="rect">
            <a:avLst/>
          </a:prstGeom>
          <a:solidFill>
            <a:schemeClr val="accent3">
              <a:lumMod val="20000"/>
              <a:lumOff val="80000"/>
            </a:schemeClr>
          </a:solidFill>
        </p:spPr>
        <p:txBody>
          <a:bodyPr wrap="square" rtlCol="0">
            <a:spAutoFit/>
          </a:bodyPr>
          <a:p>
            <a:pPr fontAlgn="auto">
              <a:lnSpc>
                <a:spcPct val="150000"/>
              </a:lnSpc>
            </a:pPr>
            <a:r>
              <a:rPr lang="en-US" altLang="zh-CN" sz="2400"/>
              <a:t>2. </a:t>
            </a:r>
            <a:r>
              <a:rPr lang="zh-CN" altLang="en-US" sz="2400" b="1"/>
              <a:t>莫斯科</a:t>
            </a:r>
            <a:r>
              <a:rPr lang="zh-CN" altLang="en-US" sz="2400"/>
              <a:t>和</a:t>
            </a:r>
            <a:r>
              <a:rPr lang="zh-CN" altLang="en-US" sz="2400" b="1"/>
              <a:t>新西伯利亚</a:t>
            </a:r>
            <a:r>
              <a:rPr lang="zh-CN" altLang="en-US" sz="2400"/>
              <a:t>分别是俄罗斯欧洲区和亚洲器的工业中心，它们主要发展什么工业？</a:t>
            </a:r>
            <a:endParaRPr lang="zh-CN" altLang="en-US" sz="2400"/>
          </a:p>
          <a:p>
            <a:pPr fontAlgn="auto">
              <a:lnSpc>
                <a:spcPct val="150000"/>
              </a:lnSpc>
            </a:pPr>
            <a:endParaRPr lang="zh-CN" altLang="en-US" sz="2400"/>
          </a:p>
        </p:txBody>
      </p:sp>
      <p:sp>
        <p:nvSpPr>
          <p:cNvPr id="8" name="文本框 7"/>
          <p:cNvSpPr txBox="1"/>
          <p:nvPr/>
        </p:nvSpPr>
        <p:spPr>
          <a:xfrm>
            <a:off x="7787640" y="4072890"/>
            <a:ext cx="4035425" cy="1753235"/>
          </a:xfrm>
          <a:prstGeom prst="rect">
            <a:avLst/>
          </a:prstGeom>
          <a:solidFill>
            <a:schemeClr val="accent3">
              <a:lumMod val="20000"/>
              <a:lumOff val="80000"/>
            </a:schemeClr>
          </a:solidFill>
        </p:spPr>
        <p:txBody>
          <a:bodyPr wrap="square" rtlCol="0">
            <a:spAutoFit/>
          </a:bodyPr>
          <a:p>
            <a:pPr fontAlgn="auto">
              <a:lnSpc>
                <a:spcPct val="150000"/>
              </a:lnSpc>
            </a:pPr>
            <a:r>
              <a:rPr lang="en-US" altLang="zh-CN" sz="2400"/>
              <a:t>3. </a:t>
            </a:r>
            <a:r>
              <a:rPr lang="zh-CN" altLang="en-US" sz="2400"/>
              <a:t>俄罗斯的优势工业有何共同特点？</a:t>
            </a:r>
            <a:endParaRPr lang="zh-CN" altLang="en-US" sz="2400"/>
          </a:p>
          <a:p>
            <a:pPr fontAlgn="auto">
              <a:lnSpc>
                <a:spcPct val="150000"/>
              </a:lnSpc>
            </a:pPr>
            <a:endParaRPr lang="zh-CN" altLang="en-US" sz="2400"/>
          </a:p>
        </p:txBody>
      </p:sp>
      <p:sp>
        <p:nvSpPr>
          <p:cNvPr id="11" name="矩形 10"/>
          <p:cNvSpPr/>
          <p:nvPr/>
        </p:nvSpPr>
        <p:spPr>
          <a:xfrm>
            <a:off x="34925" y="1958975"/>
            <a:ext cx="1281430" cy="1945005"/>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椭圆 11"/>
          <p:cNvSpPr/>
          <p:nvPr/>
        </p:nvSpPr>
        <p:spPr>
          <a:xfrm>
            <a:off x="1590675" y="1837055"/>
            <a:ext cx="1256030" cy="436245"/>
          </a:xfrm>
          <a:prstGeom prst="ellipse">
            <a:avLst/>
          </a:prstGeom>
          <a:noFill/>
          <a:ln w="28575">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椭圆 16"/>
          <p:cNvSpPr/>
          <p:nvPr/>
        </p:nvSpPr>
        <p:spPr>
          <a:xfrm>
            <a:off x="2934970" y="2998470"/>
            <a:ext cx="1570355" cy="516255"/>
          </a:xfrm>
          <a:prstGeom prst="ellipse">
            <a:avLst/>
          </a:prstGeom>
          <a:noFill/>
          <a:ln w="28575">
            <a:solidFill>
              <a:srgbClr val="00206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8" name="直接箭头连接符 17"/>
          <p:cNvCxnSpPr/>
          <p:nvPr/>
        </p:nvCxnSpPr>
        <p:spPr>
          <a:xfrm>
            <a:off x="1496060" y="1624330"/>
            <a:ext cx="20955" cy="20002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9117330" y="4850130"/>
            <a:ext cx="2320925" cy="460375"/>
          </a:xfrm>
          <a:prstGeom prst="rect">
            <a:avLst/>
          </a:prstGeom>
          <a:noFill/>
        </p:spPr>
        <p:txBody>
          <a:bodyPr wrap="none" rtlCol="0">
            <a:spAutoFit/>
          </a:bodyPr>
          <a:p>
            <a:r>
              <a:rPr lang="zh-CN" altLang="en-US" sz="2400" b="1">
                <a:solidFill>
                  <a:srgbClr val="FF0000"/>
                </a:solidFill>
                <a:latin typeface="华文中宋" panose="02010600040101010101" charset="-122"/>
                <a:ea typeface="华文中宋" panose="02010600040101010101" charset="-122"/>
              </a:rPr>
              <a:t>重工业非常发达</a:t>
            </a:r>
            <a:endParaRPr lang="zh-CN" altLang="en-US" sz="2400" b="1">
              <a:solidFill>
                <a:srgbClr val="FF0000"/>
              </a:solidFill>
              <a:latin typeface="华文中宋" panose="02010600040101010101" charset="-122"/>
              <a:ea typeface="华文中宋" panose="02010600040101010101"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3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nvSpPr>
        <p:spPr>
          <a:xfrm>
            <a:off x="0" y="0"/>
            <a:ext cx="2621280" cy="583565"/>
          </a:xfrm>
          <a:prstGeom prst="rect">
            <a:avLst/>
          </a:prstGeom>
          <a:noFill/>
        </p:spPr>
        <p:txBody>
          <a:bodyPr wrap="none" rtlCol="0">
            <a:spAutoFit/>
          </a:bodyPr>
          <a:p>
            <a:r>
              <a:rPr lang="zh-CN" sz="3200" b="1">
                <a:latin typeface="微软雅黑" panose="020B0503020204020204" charset="-122"/>
                <a:ea typeface="微软雅黑" panose="020B0503020204020204" charset="-122"/>
                <a:cs typeface="微软雅黑" panose="020B0503020204020204" charset="-122"/>
              </a:rPr>
              <a:t>俄罗斯的工业</a:t>
            </a:r>
            <a:endParaRPr lang="zh-CN" sz="3200" b="1">
              <a:latin typeface="微软雅黑" panose="020B0503020204020204" charset="-122"/>
              <a:ea typeface="微软雅黑" panose="020B0503020204020204" charset="-122"/>
              <a:cs typeface="微软雅黑" panose="020B0503020204020204" charset="-122"/>
            </a:endParaRPr>
          </a:p>
        </p:txBody>
      </p:sp>
      <p:pic>
        <p:nvPicPr>
          <p:cNvPr id="145" name="图片 144"/>
          <p:cNvPicPr/>
          <p:nvPr/>
        </p:nvPicPr>
        <p:blipFill>
          <a:blip r:embed="rId1"/>
          <a:srcRect t="10481"/>
          <a:stretch>
            <a:fillRect/>
          </a:stretch>
        </p:blipFill>
        <p:spPr>
          <a:xfrm>
            <a:off x="0" y="583565"/>
            <a:ext cx="7271385" cy="2684780"/>
          </a:xfrm>
          <a:prstGeom prst="rect">
            <a:avLst/>
          </a:prstGeom>
          <a:noFill/>
          <a:ln w="9525">
            <a:noFill/>
          </a:ln>
        </p:spPr>
      </p:pic>
      <p:pic>
        <p:nvPicPr>
          <p:cNvPr id="146" name="图片 145"/>
          <p:cNvPicPr/>
          <p:nvPr/>
        </p:nvPicPr>
        <p:blipFill>
          <a:blip r:embed="rId2"/>
          <a:srcRect t="8862"/>
          <a:stretch>
            <a:fillRect/>
          </a:stretch>
        </p:blipFill>
        <p:spPr>
          <a:xfrm>
            <a:off x="0" y="3406140"/>
            <a:ext cx="7271385" cy="3306445"/>
          </a:xfrm>
          <a:prstGeom prst="rect">
            <a:avLst/>
          </a:prstGeom>
          <a:noFill/>
          <a:ln w="9525">
            <a:noFill/>
          </a:ln>
        </p:spPr>
      </p:pic>
      <p:sp>
        <p:nvSpPr>
          <p:cNvPr id="8" name="文本框 7"/>
          <p:cNvSpPr txBox="1"/>
          <p:nvPr/>
        </p:nvSpPr>
        <p:spPr>
          <a:xfrm>
            <a:off x="0" y="2253615"/>
            <a:ext cx="2165350" cy="101473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p>
            <a:pPr fontAlgn="auto">
              <a:lnSpc>
                <a:spcPct val="125000"/>
              </a:lnSpc>
            </a:pPr>
            <a:r>
              <a:rPr lang="zh-CN" altLang="en-US" sz="2400" b="1">
                <a:solidFill>
                  <a:srgbClr val="002060"/>
                </a:solidFill>
              </a:rPr>
              <a:t>俄罗斯向中国出口的产品</a:t>
            </a:r>
            <a:endParaRPr lang="zh-CN" altLang="en-US" sz="2400" b="1">
              <a:solidFill>
                <a:srgbClr val="002060"/>
              </a:solidFill>
            </a:endParaRPr>
          </a:p>
        </p:txBody>
      </p:sp>
      <p:sp>
        <p:nvSpPr>
          <p:cNvPr id="9" name="文本框 8"/>
          <p:cNvSpPr txBox="1"/>
          <p:nvPr/>
        </p:nvSpPr>
        <p:spPr>
          <a:xfrm>
            <a:off x="6297930" y="3406140"/>
            <a:ext cx="1126490" cy="193802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p>
            <a:pPr fontAlgn="auto">
              <a:lnSpc>
                <a:spcPct val="125000"/>
              </a:lnSpc>
            </a:pPr>
            <a:r>
              <a:rPr lang="zh-CN" altLang="en-US" sz="2400" b="1">
                <a:solidFill>
                  <a:srgbClr val="002060"/>
                </a:solidFill>
              </a:rPr>
              <a:t>俄罗斯向中国进口的产品</a:t>
            </a:r>
            <a:endParaRPr lang="zh-CN" altLang="en-US" sz="2400" b="1">
              <a:solidFill>
                <a:srgbClr val="002060"/>
              </a:solidFill>
            </a:endParaRPr>
          </a:p>
        </p:txBody>
      </p:sp>
      <p:sp>
        <p:nvSpPr>
          <p:cNvPr id="10" name="文本框 9"/>
          <p:cNvSpPr txBox="1"/>
          <p:nvPr/>
        </p:nvSpPr>
        <p:spPr>
          <a:xfrm>
            <a:off x="7424420" y="196850"/>
            <a:ext cx="4326255" cy="1198880"/>
          </a:xfrm>
          <a:prstGeom prst="rect">
            <a:avLst/>
          </a:prstGeom>
          <a:noFill/>
        </p:spPr>
        <p:txBody>
          <a:bodyPr wrap="square" rtlCol="0">
            <a:spAutoFit/>
          </a:bodyPr>
          <a:p>
            <a:pPr fontAlgn="auto">
              <a:lnSpc>
                <a:spcPct val="150000"/>
              </a:lnSpc>
            </a:pPr>
            <a:r>
              <a:rPr lang="zh-CN" altLang="en-US" sz="2400" b="1">
                <a:solidFill>
                  <a:srgbClr val="FF0000"/>
                </a:solidFill>
                <a:latin typeface="华文中宋" panose="02010600040101010101" charset="-122"/>
                <a:ea typeface="华文中宋" panose="02010600040101010101" charset="-122"/>
              </a:rPr>
              <a:t>作为贸易伙伴，俄罗斯和中国彼此间也积极发展对外贸易。</a:t>
            </a:r>
            <a:endParaRPr lang="zh-CN" altLang="en-US" sz="2400" b="1">
              <a:solidFill>
                <a:srgbClr val="FF0000"/>
              </a:solidFill>
              <a:latin typeface="华文中宋" panose="02010600040101010101" charset="-122"/>
              <a:ea typeface="华文中宋" panose="02010600040101010101" charset="-122"/>
            </a:endParaRPr>
          </a:p>
        </p:txBody>
      </p:sp>
      <p:sp>
        <p:nvSpPr>
          <p:cNvPr id="11" name="文本框 10"/>
          <p:cNvSpPr txBox="1"/>
          <p:nvPr/>
        </p:nvSpPr>
        <p:spPr>
          <a:xfrm>
            <a:off x="9154160" y="3268980"/>
            <a:ext cx="1249680" cy="52197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p>
            <a:r>
              <a:rPr lang="zh-CN" altLang="en-US" sz="2800" b="1"/>
              <a:t>俄罗斯</a:t>
            </a:r>
            <a:endParaRPr lang="zh-CN" altLang="en-US" sz="2800" b="1"/>
          </a:p>
        </p:txBody>
      </p:sp>
      <p:sp>
        <p:nvSpPr>
          <p:cNvPr id="12" name="文本框 11"/>
          <p:cNvSpPr txBox="1"/>
          <p:nvPr/>
        </p:nvSpPr>
        <p:spPr>
          <a:xfrm>
            <a:off x="9357360" y="4528185"/>
            <a:ext cx="894080" cy="52197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p>
            <a:r>
              <a:rPr lang="zh-CN" altLang="en-US" sz="2800" b="1"/>
              <a:t>中国</a:t>
            </a:r>
            <a:endParaRPr lang="zh-CN" altLang="en-US" sz="2800" b="1"/>
          </a:p>
        </p:txBody>
      </p:sp>
      <p:sp>
        <p:nvSpPr>
          <p:cNvPr id="13" name="矩形 12"/>
          <p:cNvSpPr/>
          <p:nvPr/>
        </p:nvSpPr>
        <p:spPr>
          <a:xfrm>
            <a:off x="6320790" y="1854200"/>
            <a:ext cx="897890" cy="523240"/>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矩形 14"/>
          <p:cNvSpPr/>
          <p:nvPr/>
        </p:nvSpPr>
        <p:spPr>
          <a:xfrm>
            <a:off x="4319905" y="2882900"/>
            <a:ext cx="1256030" cy="386080"/>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矩形 15"/>
          <p:cNvSpPr/>
          <p:nvPr/>
        </p:nvSpPr>
        <p:spPr>
          <a:xfrm>
            <a:off x="2327910" y="2750820"/>
            <a:ext cx="1256030" cy="386080"/>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nvSpPr>
        <p:spPr>
          <a:xfrm>
            <a:off x="7271385" y="2132965"/>
            <a:ext cx="1706880" cy="46037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p>
            <a:r>
              <a:rPr lang="zh-CN" altLang="en-US" sz="2400" b="1">
                <a:solidFill>
                  <a:srgbClr val="002060"/>
                </a:solidFill>
              </a:rPr>
              <a:t>重工业发达</a:t>
            </a:r>
            <a:endParaRPr lang="zh-CN" altLang="en-US" sz="2400" b="1">
              <a:solidFill>
                <a:srgbClr val="002060"/>
              </a:solidFill>
            </a:endParaRPr>
          </a:p>
        </p:txBody>
      </p:sp>
      <p:sp>
        <p:nvSpPr>
          <p:cNvPr id="19" name="文本框 18"/>
          <p:cNvSpPr txBox="1"/>
          <p:nvPr/>
        </p:nvSpPr>
        <p:spPr>
          <a:xfrm>
            <a:off x="7270750" y="5704840"/>
            <a:ext cx="2011680" cy="46037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p>
            <a:r>
              <a:rPr lang="zh-CN" altLang="en-US" sz="2400" b="1">
                <a:solidFill>
                  <a:srgbClr val="002060"/>
                </a:solidFill>
              </a:rPr>
              <a:t>重工业较薄弱</a:t>
            </a:r>
            <a:endParaRPr lang="zh-CN" altLang="en-US" sz="2400" b="1">
              <a:solidFill>
                <a:srgbClr val="002060"/>
              </a:solidFill>
            </a:endParaRPr>
          </a:p>
        </p:txBody>
      </p:sp>
      <p:cxnSp>
        <p:nvCxnSpPr>
          <p:cNvPr id="22" name="直接箭头连接符 21"/>
          <p:cNvCxnSpPr>
            <a:stCxn id="11" idx="0"/>
            <a:endCxn id="17" idx="2"/>
          </p:cNvCxnSpPr>
          <p:nvPr/>
        </p:nvCxnSpPr>
        <p:spPr>
          <a:xfrm flipH="1" flipV="1">
            <a:off x="8124825" y="2593340"/>
            <a:ext cx="1654175" cy="6756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12" idx="2"/>
            <a:endCxn id="19" idx="0"/>
          </p:cNvCxnSpPr>
          <p:nvPr/>
        </p:nvCxnSpPr>
        <p:spPr>
          <a:xfrm flipH="1">
            <a:off x="8276590" y="5050155"/>
            <a:ext cx="1527810" cy="6546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下箭头 33"/>
          <p:cNvSpPr/>
          <p:nvPr/>
        </p:nvSpPr>
        <p:spPr>
          <a:xfrm>
            <a:off x="7820660" y="2813685"/>
            <a:ext cx="628015" cy="28346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矩形 34"/>
          <p:cNvSpPr/>
          <p:nvPr/>
        </p:nvSpPr>
        <p:spPr>
          <a:xfrm>
            <a:off x="6149340" y="5344160"/>
            <a:ext cx="1121410" cy="523240"/>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矩形 35"/>
          <p:cNvSpPr/>
          <p:nvPr/>
        </p:nvSpPr>
        <p:spPr>
          <a:xfrm>
            <a:off x="4319905" y="6334760"/>
            <a:ext cx="1634490" cy="523240"/>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矩形 36"/>
          <p:cNvSpPr/>
          <p:nvPr/>
        </p:nvSpPr>
        <p:spPr>
          <a:xfrm>
            <a:off x="1263650" y="6334760"/>
            <a:ext cx="1634490" cy="523240"/>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矩形 37"/>
          <p:cNvSpPr/>
          <p:nvPr/>
        </p:nvSpPr>
        <p:spPr>
          <a:xfrm>
            <a:off x="265430" y="5811520"/>
            <a:ext cx="1634490" cy="523240"/>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矩形 38"/>
          <p:cNvSpPr/>
          <p:nvPr/>
        </p:nvSpPr>
        <p:spPr>
          <a:xfrm>
            <a:off x="0" y="5288280"/>
            <a:ext cx="1468755" cy="523240"/>
          </a:xfrm>
          <a:prstGeom prst="rect">
            <a:avLst/>
          </a:prstGeom>
          <a:solidFill>
            <a:srgbClr val="000000">
              <a:alpha val="0"/>
            </a:srgb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40" name="直接箭头连接符 39"/>
          <p:cNvCxnSpPr>
            <a:stCxn id="12" idx="2"/>
          </p:cNvCxnSpPr>
          <p:nvPr/>
        </p:nvCxnSpPr>
        <p:spPr>
          <a:xfrm>
            <a:off x="9804400" y="5050155"/>
            <a:ext cx="1127125" cy="5867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10160000" y="5664200"/>
            <a:ext cx="1706880" cy="46037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p>
            <a:r>
              <a:rPr lang="zh-CN" altLang="en-US" sz="2400" b="1">
                <a:solidFill>
                  <a:srgbClr val="002060"/>
                </a:solidFill>
              </a:rPr>
              <a:t>轻工业发达</a:t>
            </a:r>
            <a:endParaRPr lang="zh-CN" altLang="en-US" sz="2400" b="1">
              <a:solidFill>
                <a:srgbClr val="002060"/>
              </a:solidFill>
            </a:endParaRPr>
          </a:p>
        </p:txBody>
      </p:sp>
      <p:sp>
        <p:nvSpPr>
          <p:cNvPr id="42" name="文本框 41"/>
          <p:cNvSpPr txBox="1"/>
          <p:nvPr/>
        </p:nvSpPr>
        <p:spPr>
          <a:xfrm>
            <a:off x="10007600" y="2124075"/>
            <a:ext cx="2011680" cy="46037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p>
            <a:r>
              <a:rPr lang="zh-CN" altLang="en-US" sz="2400" b="1">
                <a:solidFill>
                  <a:srgbClr val="002060"/>
                </a:solidFill>
              </a:rPr>
              <a:t>轻工业较薄弱</a:t>
            </a:r>
            <a:endParaRPr lang="zh-CN" altLang="en-US" sz="2400" b="1">
              <a:solidFill>
                <a:srgbClr val="002060"/>
              </a:solidFill>
            </a:endParaRPr>
          </a:p>
        </p:txBody>
      </p:sp>
      <p:cxnSp>
        <p:nvCxnSpPr>
          <p:cNvPr id="43" name="直接箭头连接符 42"/>
          <p:cNvCxnSpPr>
            <a:endCxn id="42" idx="2"/>
          </p:cNvCxnSpPr>
          <p:nvPr/>
        </p:nvCxnSpPr>
        <p:spPr>
          <a:xfrm flipV="1">
            <a:off x="9853930" y="2584450"/>
            <a:ext cx="1159510" cy="6019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4" name="下箭头 43"/>
          <p:cNvSpPr/>
          <p:nvPr/>
        </p:nvSpPr>
        <p:spPr>
          <a:xfrm flipV="1">
            <a:off x="10835640" y="2757805"/>
            <a:ext cx="628015" cy="28346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bldLvl="0" animBg="1"/>
      <p:bldP spid="12" grpId="0" bldLvl="0" animBg="1"/>
      <p:bldP spid="15" grpId="0" animBg="1"/>
      <p:bldP spid="16" grpId="0" animBg="1"/>
      <p:bldP spid="13" grpId="0" animBg="1"/>
      <p:bldP spid="17" grpId="0" bldLvl="0" animBg="1"/>
      <p:bldP spid="19" grpId="0" bldLvl="0" animBg="1"/>
      <p:bldP spid="35" grpId="0" bldLvl="0" animBg="1"/>
      <p:bldP spid="36" grpId="0" bldLvl="0" animBg="1"/>
      <p:bldP spid="37" grpId="0" bldLvl="0" animBg="1"/>
      <p:bldP spid="38" grpId="0" bldLvl="0" animBg="1"/>
      <p:bldP spid="39" grpId="0" bldLvl="0" animBg="1"/>
      <p:bldP spid="41" grpId="0" bldLvl="0" animBg="1"/>
      <p:bldP spid="42" grpId="0" bldLvl="0" animBg="1"/>
      <p:bldP spid="34" grpId="0" animBg="1"/>
      <p:bldP spid="4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nvSpPr>
        <p:spPr>
          <a:xfrm>
            <a:off x="0" y="0"/>
            <a:ext cx="2621280" cy="583565"/>
          </a:xfrm>
          <a:prstGeom prst="rect">
            <a:avLst/>
          </a:prstGeom>
          <a:noFill/>
        </p:spPr>
        <p:txBody>
          <a:bodyPr wrap="none" rtlCol="0">
            <a:spAutoFit/>
          </a:bodyPr>
          <a:p>
            <a:r>
              <a:rPr lang="zh-CN" sz="3200" b="1">
                <a:latin typeface="微软雅黑" panose="020B0503020204020204" charset="-122"/>
                <a:ea typeface="微软雅黑" panose="020B0503020204020204" charset="-122"/>
                <a:cs typeface="微软雅黑" panose="020B0503020204020204" charset="-122"/>
              </a:rPr>
              <a:t>俄罗斯的工业</a:t>
            </a:r>
            <a:endParaRPr lang="zh-CN" sz="3200" b="1">
              <a:latin typeface="微软雅黑" panose="020B0503020204020204" charset="-122"/>
              <a:ea typeface="微软雅黑" panose="020B0503020204020204" charset="-122"/>
              <a:cs typeface="微软雅黑" panose="020B0503020204020204" charset="-122"/>
            </a:endParaRPr>
          </a:p>
        </p:txBody>
      </p:sp>
      <p:pic>
        <p:nvPicPr>
          <p:cNvPr id="6" name="图片 5" descr="IMG_1088(20211121-182857)"/>
          <p:cNvPicPr>
            <a:picLocks noChangeAspect="1"/>
          </p:cNvPicPr>
          <p:nvPr/>
        </p:nvPicPr>
        <p:blipFill>
          <a:blip r:embed="rId1"/>
          <a:srcRect l="2720"/>
          <a:stretch>
            <a:fillRect/>
          </a:stretch>
        </p:blipFill>
        <p:spPr>
          <a:xfrm>
            <a:off x="0" y="583565"/>
            <a:ext cx="7649210" cy="4020820"/>
          </a:xfrm>
          <a:prstGeom prst="rect">
            <a:avLst/>
          </a:prstGeom>
        </p:spPr>
      </p:pic>
      <p:sp>
        <p:nvSpPr>
          <p:cNvPr id="13" name="文本框 12"/>
          <p:cNvSpPr txBox="1"/>
          <p:nvPr/>
        </p:nvSpPr>
        <p:spPr>
          <a:xfrm>
            <a:off x="7734935" y="0"/>
            <a:ext cx="4034790" cy="1753235"/>
          </a:xfrm>
          <a:prstGeom prst="rect">
            <a:avLst/>
          </a:prstGeom>
          <a:solidFill>
            <a:schemeClr val="accent3">
              <a:lumMod val="20000"/>
              <a:lumOff val="80000"/>
            </a:schemeClr>
          </a:solidFill>
        </p:spPr>
        <p:txBody>
          <a:bodyPr wrap="square" rtlCol="0">
            <a:spAutoFit/>
          </a:bodyPr>
          <a:p>
            <a:pPr fontAlgn="auto">
              <a:lnSpc>
                <a:spcPct val="150000"/>
              </a:lnSpc>
            </a:pPr>
            <a:r>
              <a:rPr lang="zh-CN" altLang="en-US" sz="2400" b="1"/>
              <a:t>看一看：</a:t>
            </a:r>
            <a:endParaRPr lang="zh-CN" altLang="en-US" sz="2400" b="1"/>
          </a:p>
          <a:p>
            <a:pPr fontAlgn="auto">
              <a:lnSpc>
                <a:spcPct val="150000"/>
              </a:lnSpc>
            </a:pPr>
            <a:r>
              <a:rPr lang="en-US" altLang="zh-CN" sz="2400"/>
              <a:t>1. </a:t>
            </a:r>
            <a:r>
              <a:rPr lang="zh-CN" altLang="en-US" sz="2400"/>
              <a:t>俄罗斯主要发展哪些工业？</a:t>
            </a:r>
            <a:endParaRPr lang="zh-CN" altLang="en-US" sz="2400"/>
          </a:p>
          <a:p>
            <a:pPr fontAlgn="auto">
              <a:lnSpc>
                <a:spcPct val="150000"/>
              </a:lnSpc>
            </a:pPr>
            <a:endParaRPr lang="zh-CN" altLang="en-US" sz="2400"/>
          </a:p>
        </p:txBody>
      </p:sp>
      <p:sp>
        <p:nvSpPr>
          <p:cNvPr id="10" name="文本框 9"/>
          <p:cNvSpPr txBox="1"/>
          <p:nvPr/>
        </p:nvSpPr>
        <p:spPr>
          <a:xfrm>
            <a:off x="7734300" y="1369695"/>
            <a:ext cx="4035425" cy="2306955"/>
          </a:xfrm>
          <a:prstGeom prst="rect">
            <a:avLst/>
          </a:prstGeom>
          <a:solidFill>
            <a:schemeClr val="accent3">
              <a:lumMod val="20000"/>
              <a:lumOff val="80000"/>
            </a:schemeClr>
          </a:solidFill>
        </p:spPr>
        <p:txBody>
          <a:bodyPr wrap="square" rtlCol="0">
            <a:spAutoFit/>
          </a:bodyPr>
          <a:p>
            <a:pPr fontAlgn="auto">
              <a:lnSpc>
                <a:spcPct val="150000"/>
              </a:lnSpc>
            </a:pPr>
            <a:r>
              <a:rPr lang="en-US" altLang="zh-CN" sz="2400"/>
              <a:t>2. </a:t>
            </a:r>
            <a:r>
              <a:rPr lang="zh-CN" altLang="en-US" sz="2400" b="1"/>
              <a:t>莫斯科</a:t>
            </a:r>
            <a:r>
              <a:rPr lang="zh-CN" altLang="en-US" sz="2400"/>
              <a:t>和</a:t>
            </a:r>
            <a:r>
              <a:rPr lang="zh-CN" altLang="en-US" sz="2400" b="1"/>
              <a:t>圣彼得堡</a:t>
            </a:r>
            <a:r>
              <a:rPr lang="zh-CN" altLang="en-US" sz="2400"/>
              <a:t>是俄罗斯的两个工业中心，它们主要发展什么工业？</a:t>
            </a:r>
            <a:endParaRPr lang="zh-CN" altLang="en-US" sz="2400"/>
          </a:p>
          <a:p>
            <a:pPr fontAlgn="auto">
              <a:lnSpc>
                <a:spcPct val="150000"/>
              </a:lnSpc>
            </a:pPr>
            <a:endParaRPr lang="zh-CN" altLang="en-US" sz="2400"/>
          </a:p>
        </p:txBody>
      </p:sp>
      <p:sp>
        <p:nvSpPr>
          <p:cNvPr id="8" name="文本框 7"/>
          <p:cNvSpPr txBox="1"/>
          <p:nvPr/>
        </p:nvSpPr>
        <p:spPr>
          <a:xfrm>
            <a:off x="7734935" y="3348355"/>
            <a:ext cx="4035425" cy="1753235"/>
          </a:xfrm>
          <a:prstGeom prst="rect">
            <a:avLst/>
          </a:prstGeom>
          <a:solidFill>
            <a:schemeClr val="accent3">
              <a:lumMod val="20000"/>
              <a:lumOff val="80000"/>
            </a:schemeClr>
          </a:solidFill>
        </p:spPr>
        <p:txBody>
          <a:bodyPr wrap="square" rtlCol="0">
            <a:spAutoFit/>
          </a:bodyPr>
          <a:p>
            <a:pPr fontAlgn="auto">
              <a:lnSpc>
                <a:spcPct val="150000"/>
              </a:lnSpc>
            </a:pPr>
            <a:r>
              <a:rPr lang="en-US" altLang="zh-CN" sz="2400"/>
              <a:t>3. </a:t>
            </a:r>
            <a:r>
              <a:rPr lang="zh-CN" altLang="en-US" sz="2400"/>
              <a:t>俄罗斯的优势工业有何共同特点？</a:t>
            </a:r>
            <a:endParaRPr lang="zh-CN" altLang="en-US" sz="2400"/>
          </a:p>
          <a:p>
            <a:pPr fontAlgn="auto">
              <a:lnSpc>
                <a:spcPct val="150000"/>
              </a:lnSpc>
            </a:pPr>
            <a:endParaRPr lang="zh-CN" altLang="en-US" sz="2400"/>
          </a:p>
        </p:txBody>
      </p:sp>
      <p:sp>
        <p:nvSpPr>
          <p:cNvPr id="9" name="文本框 8"/>
          <p:cNvSpPr txBox="1"/>
          <p:nvPr/>
        </p:nvSpPr>
        <p:spPr>
          <a:xfrm>
            <a:off x="7734935" y="4604385"/>
            <a:ext cx="4035425" cy="1753235"/>
          </a:xfrm>
          <a:prstGeom prst="rect">
            <a:avLst/>
          </a:prstGeom>
          <a:solidFill>
            <a:schemeClr val="accent3">
              <a:lumMod val="20000"/>
              <a:lumOff val="80000"/>
            </a:schemeClr>
          </a:solidFill>
        </p:spPr>
        <p:txBody>
          <a:bodyPr wrap="square" rtlCol="0">
            <a:spAutoFit/>
          </a:bodyPr>
          <a:p>
            <a:pPr fontAlgn="auto">
              <a:lnSpc>
                <a:spcPct val="150000"/>
              </a:lnSpc>
            </a:pPr>
            <a:r>
              <a:rPr lang="en-US" altLang="zh-CN" sz="2400"/>
              <a:t>4. </a:t>
            </a:r>
            <a:r>
              <a:rPr lang="zh-CN" altLang="en-US" sz="2400"/>
              <a:t>这些工业城市的布局有何特点？</a:t>
            </a:r>
            <a:endParaRPr lang="zh-CN" altLang="en-US" sz="2400"/>
          </a:p>
          <a:p>
            <a:pPr fontAlgn="auto">
              <a:lnSpc>
                <a:spcPct val="150000"/>
              </a:lnSpc>
            </a:pPr>
            <a:endParaRPr lang="zh-CN" altLang="en-US" sz="2400"/>
          </a:p>
        </p:txBody>
      </p:sp>
      <p:sp>
        <p:nvSpPr>
          <p:cNvPr id="11" name="矩形 10"/>
          <p:cNvSpPr/>
          <p:nvPr/>
        </p:nvSpPr>
        <p:spPr>
          <a:xfrm>
            <a:off x="34925" y="1958975"/>
            <a:ext cx="1281430" cy="1945005"/>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文本框 36"/>
          <p:cNvSpPr txBox="1"/>
          <p:nvPr/>
        </p:nvSpPr>
        <p:spPr>
          <a:xfrm>
            <a:off x="9038590" y="4121785"/>
            <a:ext cx="2320925" cy="460375"/>
          </a:xfrm>
          <a:prstGeom prst="rect">
            <a:avLst/>
          </a:prstGeom>
          <a:noFill/>
        </p:spPr>
        <p:txBody>
          <a:bodyPr wrap="none" rtlCol="0">
            <a:spAutoFit/>
          </a:bodyPr>
          <a:p>
            <a:r>
              <a:rPr lang="zh-CN" altLang="en-US" sz="2400" b="1">
                <a:solidFill>
                  <a:srgbClr val="FF0000"/>
                </a:solidFill>
                <a:latin typeface="华文中宋" panose="02010600040101010101" charset="-122"/>
                <a:ea typeface="华文中宋" panose="02010600040101010101" charset="-122"/>
              </a:rPr>
              <a:t>重工业非常发达</a:t>
            </a:r>
            <a:endParaRPr lang="zh-CN" altLang="en-US" sz="2400" b="1">
              <a:solidFill>
                <a:srgbClr val="FF0000"/>
              </a:solidFill>
              <a:latin typeface="华文中宋" panose="02010600040101010101" charset="-122"/>
              <a:ea typeface="华文中宋" panose="02010600040101010101" charset="-122"/>
            </a:endParaRPr>
          </a:p>
        </p:txBody>
      </p:sp>
      <p:sp>
        <p:nvSpPr>
          <p:cNvPr id="38" name="文本框 37"/>
          <p:cNvSpPr txBox="1"/>
          <p:nvPr/>
        </p:nvSpPr>
        <p:spPr>
          <a:xfrm>
            <a:off x="8522970" y="5299710"/>
            <a:ext cx="3352165" cy="1198880"/>
          </a:xfrm>
          <a:prstGeom prst="rect">
            <a:avLst/>
          </a:prstGeom>
          <a:noFill/>
        </p:spPr>
        <p:txBody>
          <a:bodyPr wrap="square" rtlCol="0">
            <a:spAutoFit/>
          </a:bodyPr>
          <a:p>
            <a:pPr fontAlgn="auto">
              <a:lnSpc>
                <a:spcPct val="150000"/>
              </a:lnSpc>
            </a:pPr>
            <a:r>
              <a:rPr lang="zh-CN" altLang="en-US" sz="2400" b="1">
                <a:solidFill>
                  <a:srgbClr val="FF0000"/>
                </a:solidFill>
                <a:latin typeface="华文中宋" panose="02010600040101010101" charset="-122"/>
                <a:ea typeface="华文中宋" panose="02010600040101010101" charset="-122"/>
              </a:rPr>
              <a:t>主要分布在俄罗斯的欧洲部分和亚洲部分南部</a:t>
            </a:r>
            <a:endParaRPr lang="zh-CN" altLang="en-US" sz="2400" b="1">
              <a:solidFill>
                <a:srgbClr val="FF0000"/>
              </a:solidFill>
              <a:latin typeface="华文中宋" panose="02010600040101010101" charset="-122"/>
              <a:ea typeface="华文中宋" panose="02010600040101010101" charset="-122"/>
            </a:endParaRPr>
          </a:p>
        </p:txBody>
      </p:sp>
      <p:sp>
        <p:nvSpPr>
          <p:cNvPr id="39" name="文本框 38"/>
          <p:cNvSpPr txBox="1"/>
          <p:nvPr/>
        </p:nvSpPr>
        <p:spPr>
          <a:xfrm>
            <a:off x="639445" y="4789170"/>
            <a:ext cx="6194425" cy="1383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fontAlgn="auto">
              <a:lnSpc>
                <a:spcPct val="150000"/>
              </a:lnSpc>
            </a:pPr>
            <a:r>
              <a:rPr lang="zh-CN" altLang="en-US" sz="2800" b="1">
                <a:solidFill>
                  <a:srgbClr val="002060"/>
                </a:solidFill>
                <a:latin typeface="华文隶书" panose="02010800040101010101" charset="-122"/>
                <a:ea typeface="华文隶书" panose="02010800040101010101" charset="-122"/>
              </a:rPr>
              <a:t>为什么俄罗斯优先发展重工业，且呈现出上述布局规律呢？</a:t>
            </a:r>
            <a:endParaRPr lang="zh-CN" altLang="en-US" sz="2800" b="1">
              <a:solidFill>
                <a:srgbClr val="002060"/>
              </a:solidFill>
              <a:latin typeface="华文隶书" panose="02010800040101010101" charset="-122"/>
              <a:ea typeface="华文隶书" panose="02010800040101010101"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8" grpId="0"/>
      <p:bldP spid="39"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nvSpPr>
        <p:spPr>
          <a:xfrm>
            <a:off x="0" y="0"/>
            <a:ext cx="2621280" cy="583565"/>
          </a:xfrm>
          <a:prstGeom prst="rect">
            <a:avLst/>
          </a:prstGeom>
          <a:noFill/>
        </p:spPr>
        <p:txBody>
          <a:bodyPr wrap="none" rtlCol="0">
            <a:spAutoFit/>
          </a:bodyPr>
          <a:p>
            <a:r>
              <a:rPr lang="zh-CN" sz="3200" b="1">
                <a:latin typeface="微软雅黑" panose="020B0503020204020204" charset="-122"/>
                <a:ea typeface="微软雅黑" panose="020B0503020204020204" charset="-122"/>
                <a:cs typeface="微软雅黑" panose="020B0503020204020204" charset="-122"/>
              </a:rPr>
              <a:t>俄罗斯的工业</a:t>
            </a:r>
            <a:endParaRPr lang="zh-CN" sz="3200" b="1">
              <a:latin typeface="微软雅黑" panose="020B0503020204020204" charset="-122"/>
              <a:ea typeface="微软雅黑" panose="020B0503020204020204" charset="-122"/>
              <a:cs typeface="微软雅黑" panose="020B0503020204020204" charset="-122"/>
            </a:endParaRPr>
          </a:p>
        </p:txBody>
      </p:sp>
      <p:pic>
        <p:nvPicPr>
          <p:cNvPr id="2" name="图片 1" descr="IMG_1079(20211121-155610)"/>
          <p:cNvPicPr>
            <a:picLocks noChangeAspect="1"/>
          </p:cNvPicPr>
          <p:nvPr/>
        </p:nvPicPr>
        <p:blipFill>
          <a:blip r:embed="rId1"/>
          <a:stretch>
            <a:fillRect/>
          </a:stretch>
        </p:blipFill>
        <p:spPr>
          <a:xfrm>
            <a:off x="6068060" y="583565"/>
            <a:ext cx="6106795" cy="3646805"/>
          </a:xfrm>
          <a:prstGeom prst="rect">
            <a:avLst/>
          </a:prstGeom>
        </p:spPr>
      </p:pic>
      <p:grpSp>
        <p:nvGrpSpPr>
          <p:cNvPr id="14" name="组合 13"/>
          <p:cNvGrpSpPr/>
          <p:nvPr/>
        </p:nvGrpSpPr>
        <p:grpSpPr>
          <a:xfrm>
            <a:off x="0" y="583565"/>
            <a:ext cx="6297295" cy="4144645"/>
            <a:chOff x="0" y="919"/>
            <a:chExt cx="9917" cy="6527"/>
          </a:xfrm>
        </p:grpSpPr>
        <p:pic>
          <p:nvPicPr>
            <p:cNvPr id="3" name="图片 2" descr="IMG_1088(20211121-182857)"/>
            <p:cNvPicPr>
              <a:picLocks noChangeAspect="1"/>
            </p:cNvPicPr>
            <p:nvPr/>
          </p:nvPicPr>
          <p:blipFill>
            <a:blip r:embed="rId2"/>
            <a:srcRect l="20575"/>
            <a:stretch>
              <a:fillRect/>
            </a:stretch>
          </p:blipFill>
          <p:spPr>
            <a:xfrm>
              <a:off x="83" y="919"/>
              <a:ext cx="9835" cy="6332"/>
            </a:xfrm>
            <a:prstGeom prst="rect">
              <a:avLst/>
            </a:prstGeom>
          </p:spPr>
        </p:pic>
        <p:pic>
          <p:nvPicPr>
            <p:cNvPr id="4" name="图片 3" descr="IMG_1088(20211121-182857)"/>
            <p:cNvPicPr>
              <a:picLocks noChangeAspect="1"/>
            </p:cNvPicPr>
            <p:nvPr/>
          </p:nvPicPr>
          <p:blipFill>
            <a:blip r:embed="rId2"/>
            <a:srcRect l="2720" t="26816" r="81056" b="41503"/>
            <a:stretch>
              <a:fillRect/>
            </a:stretch>
          </p:blipFill>
          <p:spPr>
            <a:xfrm>
              <a:off x="0" y="5440"/>
              <a:ext cx="2009" cy="2006"/>
            </a:xfrm>
            <a:prstGeom prst="rect">
              <a:avLst/>
            </a:prstGeom>
          </p:spPr>
        </p:pic>
        <p:pic>
          <p:nvPicPr>
            <p:cNvPr id="5" name="图片 4" descr="IMG_1088(20211121-182857)"/>
            <p:cNvPicPr>
              <a:picLocks noChangeAspect="1"/>
            </p:cNvPicPr>
            <p:nvPr/>
          </p:nvPicPr>
          <p:blipFill>
            <a:blip r:embed="rId2"/>
            <a:srcRect l="2720" t="58481" r="81056" b="12445"/>
            <a:stretch>
              <a:fillRect/>
            </a:stretch>
          </p:blipFill>
          <p:spPr>
            <a:xfrm>
              <a:off x="1830" y="5523"/>
              <a:ext cx="2009" cy="1841"/>
            </a:xfrm>
            <a:prstGeom prst="rect">
              <a:avLst/>
            </a:prstGeom>
          </p:spPr>
        </p:pic>
      </p:grpSp>
      <p:sp>
        <p:nvSpPr>
          <p:cNvPr id="20" name="文本框 19"/>
          <p:cNvSpPr txBox="1"/>
          <p:nvPr/>
        </p:nvSpPr>
        <p:spPr>
          <a:xfrm>
            <a:off x="462280" y="4969510"/>
            <a:ext cx="5362575" cy="14763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fontAlgn="auto">
              <a:lnSpc>
                <a:spcPct val="125000"/>
              </a:lnSpc>
            </a:pPr>
            <a:r>
              <a:rPr lang="zh-CN" altLang="en-US" sz="2400" b="1">
                <a:solidFill>
                  <a:srgbClr val="FF0000"/>
                </a:solidFill>
                <a:latin typeface="华文中宋" panose="02010600040101010101" charset="-122"/>
                <a:ea typeface="华文中宋" panose="02010600040101010101" charset="-122"/>
              </a:rPr>
              <a:t>在这些工业城市附近，矿产和能源资源非常丰富，为俄罗斯的工业生产提供了优势。</a:t>
            </a:r>
            <a:endParaRPr lang="zh-CN" altLang="en-US" sz="2400" b="1">
              <a:solidFill>
                <a:srgbClr val="FF0000"/>
              </a:solidFill>
              <a:latin typeface="华文中宋" panose="02010600040101010101" charset="-122"/>
              <a:ea typeface="华文中宋" panose="02010600040101010101" charset="-122"/>
            </a:endParaRPr>
          </a:p>
        </p:txBody>
      </p:sp>
      <p:sp>
        <p:nvSpPr>
          <p:cNvPr id="21" name="文本框 20"/>
          <p:cNvSpPr txBox="1"/>
          <p:nvPr/>
        </p:nvSpPr>
        <p:spPr>
          <a:xfrm>
            <a:off x="6297930" y="4369435"/>
            <a:ext cx="5876925" cy="2306955"/>
          </a:xfrm>
          <a:prstGeom prst="rect">
            <a:avLst/>
          </a:prstGeom>
          <a:solidFill>
            <a:schemeClr val="accent2">
              <a:lumMod val="20000"/>
              <a:lumOff val="80000"/>
            </a:schemeClr>
          </a:solidFill>
        </p:spPr>
        <p:txBody>
          <a:bodyPr wrap="square" rtlCol="0">
            <a:spAutoFit/>
          </a:bodyPr>
          <a:p>
            <a:pPr fontAlgn="auto">
              <a:lnSpc>
                <a:spcPct val="150000"/>
              </a:lnSpc>
            </a:pPr>
            <a:r>
              <a:rPr lang="zh-CN" altLang="en-US" sz="2400" b="1"/>
              <a:t>找一找：</a:t>
            </a:r>
            <a:endParaRPr lang="zh-CN" altLang="en-US" sz="2400" b="1"/>
          </a:p>
          <a:p>
            <a:pPr fontAlgn="auto">
              <a:lnSpc>
                <a:spcPct val="150000"/>
              </a:lnSpc>
            </a:pPr>
            <a:r>
              <a:rPr lang="zh-CN" altLang="en-US" sz="2400"/>
              <a:t>在库兹巴斯、秋明、库尔斯克附近有什么矿产资源？</a:t>
            </a:r>
            <a:endParaRPr lang="zh-CN" altLang="en-US" sz="2400"/>
          </a:p>
          <a:p>
            <a:pPr fontAlgn="auto">
              <a:lnSpc>
                <a:spcPct val="150000"/>
              </a:lnSpc>
            </a:pPr>
            <a:r>
              <a:rPr lang="zh-CN" altLang="en-US" sz="2400"/>
              <a:t>除了它们，俄罗斯境内还有哪矿产资源？</a:t>
            </a:r>
            <a:endParaRPr lang="zh-CN" altLang="en-US" sz="2400"/>
          </a:p>
        </p:txBody>
      </p:sp>
      <p:sp>
        <p:nvSpPr>
          <p:cNvPr id="23" name="矩形 22"/>
          <p:cNvSpPr/>
          <p:nvPr/>
        </p:nvSpPr>
        <p:spPr>
          <a:xfrm>
            <a:off x="8754745" y="3267075"/>
            <a:ext cx="811530" cy="21844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矩形 23"/>
          <p:cNvSpPr/>
          <p:nvPr/>
        </p:nvSpPr>
        <p:spPr>
          <a:xfrm>
            <a:off x="8340725" y="2591435"/>
            <a:ext cx="811530" cy="21844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矩形 24"/>
          <p:cNvSpPr/>
          <p:nvPr/>
        </p:nvSpPr>
        <p:spPr>
          <a:xfrm>
            <a:off x="6531610" y="2262505"/>
            <a:ext cx="811530" cy="253365"/>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文本框 25"/>
          <p:cNvSpPr txBox="1"/>
          <p:nvPr/>
        </p:nvSpPr>
        <p:spPr>
          <a:xfrm>
            <a:off x="8190230" y="5605145"/>
            <a:ext cx="363855" cy="460375"/>
          </a:xfrm>
          <a:prstGeom prst="rect">
            <a:avLst/>
          </a:prstGeom>
          <a:noFill/>
        </p:spPr>
        <p:txBody>
          <a:bodyPr wrap="square" rtlCol="0">
            <a:spAutoFit/>
          </a:bodyPr>
          <a:p>
            <a:r>
              <a:rPr lang="zh-CN" altLang="en-US" sz="2400" b="1">
                <a:solidFill>
                  <a:srgbClr val="FF0000"/>
                </a:solidFill>
              </a:rPr>
              <a:t>煤</a:t>
            </a:r>
            <a:endParaRPr lang="zh-CN" altLang="en-US" sz="2400" b="1">
              <a:solidFill>
                <a:srgbClr val="FF0000"/>
              </a:solidFill>
            </a:endParaRPr>
          </a:p>
        </p:txBody>
      </p:sp>
      <p:sp>
        <p:nvSpPr>
          <p:cNvPr id="27" name="文本框 26"/>
          <p:cNvSpPr txBox="1"/>
          <p:nvPr/>
        </p:nvSpPr>
        <p:spPr>
          <a:xfrm>
            <a:off x="9195435" y="5605145"/>
            <a:ext cx="1007745" cy="460375"/>
          </a:xfrm>
          <a:prstGeom prst="rect">
            <a:avLst/>
          </a:prstGeom>
          <a:noFill/>
        </p:spPr>
        <p:txBody>
          <a:bodyPr wrap="square" rtlCol="0">
            <a:spAutoFit/>
          </a:bodyPr>
          <a:p>
            <a:r>
              <a:rPr lang="zh-CN" altLang="en-US" sz="2400" b="1">
                <a:solidFill>
                  <a:srgbClr val="FF0000"/>
                </a:solidFill>
              </a:rPr>
              <a:t>石油</a:t>
            </a:r>
            <a:endParaRPr lang="zh-CN" altLang="en-US" sz="2400" b="1">
              <a:solidFill>
                <a:srgbClr val="FF0000"/>
              </a:solidFill>
            </a:endParaRPr>
          </a:p>
        </p:txBody>
      </p:sp>
      <p:sp>
        <p:nvSpPr>
          <p:cNvPr id="28" name="文本框 27"/>
          <p:cNvSpPr txBox="1"/>
          <p:nvPr/>
        </p:nvSpPr>
        <p:spPr>
          <a:xfrm>
            <a:off x="10420985" y="5605145"/>
            <a:ext cx="1007745" cy="460375"/>
          </a:xfrm>
          <a:prstGeom prst="rect">
            <a:avLst/>
          </a:prstGeom>
          <a:noFill/>
        </p:spPr>
        <p:txBody>
          <a:bodyPr wrap="square" rtlCol="0">
            <a:spAutoFit/>
          </a:bodyPr>
          <a:p>
            <a:r>
              <a:rPr lang="zh-CN" altLang="en-US" sz="2400" b="1">
                <a:solidFill>
                  <a:srgbClr val="FF0000"/>
                </a:solidFill>
              </a:rPr>
              <a:t>铁</a:t>
            </a:r>
            <a:endParaRPr lang="zh-CN" altLang="en-US" sz="2400" b="1">
              <a:solidFill>
                <a:srgbClr val="FF0000"/>
              </a:solidFill>
            </a:endParaRPr>
          </a:p>
        </p:txBody>
      </p:sp>
      <p:sp>
        <p:nvSpPr>
          <p:cNvPr id="29" name="文本框 28"/>
          <p:cNvSpPr txBox="1"/>
          <p:nvPr/>
        </p:nvSpPr>
        <p:spPr>
          <a:xfrm>
            <a:off x="6297930" y="4091940"/>
            <a:ext cx="5894070" cy="2861310"/>
          </a:xfrm>
          <a:prstGeom prst="rect">
            <a:avLst/>
          </a:prstGeom>
          <a:solidFill>
            <a:schemeClr val="accent3">
              <a:lumMod val="20000"/>
              <a:lumOff val="80000"/>
            </a:schemeClr>
          </a:solidFill>
        </p:spPr>
        <p:txBody>
          <a:bodyPr wrap="square" rtlCol="0">
            <a:spAutoFit/>
          </a:bodyPr>
          <a:p>
            <a:pPr fontAlgn="auto">
              <a:lnSpc>
                <a:spcPct val="150000"/>
              </a:lnSpc>
            </a:pPr>
            <a:r>
              <a:rPr lang="zh-CN" altLang="en-US" sz="2400" b="1"/>
              <a:t>想一想：</a:t>
            </a:r>
            <a:endParaRPr lang="zh-CN" altLang="en-US" sz="2400" b="1"/>
          </a:p>
          <a:p>
            <a:pPr fontAlgn="auto">
              <a:lnSpc>
                <a:spcPct val="150000"/>
              </a:lnSpc>
            </a:pPr>
            <a:r>
              <a:rPr lang="zh-CN" altLang="en-US" sz="2400"/>
              <a:t>俄罗斯的矿产和燃料资源主要分布在亚洲部分还是欧洲部分？</a:t>
            </a:r>
            <a:endParaRPr lang="zh-CN" altLang="en-US" sz="2400"/>
          </a:p>
          <a:p>
            <a:pPr fontAlgn="auto">
              <a:lnSpc>
                <a:spcPct val="150000"/>
              </a:lnSpc>
            </a:pPr>
            <a:endParaRPr lang="zh-CN" altLang="en-US" sz="2400"/>
          </a:p>
          <a:p>
            <a:pPr fontAlgn="auto">
              <a:lnSpc>
                <a:spcPct val="150000"/>
              </a:lnSpc>
            </a:pPr>
            <a:endParaRPr lang="zh-CN" altLang="en-US" sz="2400"/>
          </a:p>
        </p:txBody>
      </p:sp>
      <p:sp>
        <p:nvSpPr>
          <p:cNvPr id="30" name="文本框 29"/>
          <p:cNvSpPr txBox="1"/>
          <p:nvPr/>
        </p:nvSpPr>
        <p:spPr>
          <a:xfrm>
            <a:off x="9740265" y="5292725"/>
            <a:ext cx="1402080" cy="460375"/>
          </a:xfrm>
          <a:prstGeom prst="rect">
            <a:avLst/>
          </a:prstGeom>
          <a:noFill/>
        </p:spPr>
        <p:txBody>
          <a:bodyPr wrap="none" rtlCol="0">
            <a:spAutoFit/>
          </a:bodyPr>
          <a:p>
            <a:r>
              <a:rPr lang="zh-CN" altLang="en-US" sz="2400" b="1">
                <a:solidFill>
                  <a:srgbClr val="FF0000"/>
                </a:solidFill>
              </a:rPr>
              <a:t>亚洲部分</a:t>
            </a:r>
            <a:endParaRPr lang="zh-CN" altLang="en-US" sz="2400" b="1">
              <a:solidFill>
                <a:srgbClr val="FF0000"/>
              </a:solidFill>
            </a:endParaRPr>
          </a:p>
        </p:txBody>
      </p:sp>
      <p:pic>
        <p:nvPicPr>
          <p:cNvPr id="144" name="图片 143"/>
          <p:cNvPicPr/>
          <p:nvPr/>
        </p:nvPicPr>
        <p:blipFill>
          <a:blip r:embed="rId3"/>
          <a:stretch>
            <a:fillRect/>
          </a:stretch>
        </p:blipFill>
        <p:spPr>
          <a:xfrm>
            <a:off x="6127750" y="655320"/>
            <a:ext cx="4485640" cy="2938780"/>
          </a:xfrm>
          <a:prstGeom prst="rect">
            <a:avLst/>
          </a:prstGeom>
          <a:noFill/>
          <a:ln w="9525">
            <a:noFill/>
          </a:ln>
        </p:spPr>
      </p:pic>
      <p:sp>
        <p:nvSpPr>
          <p:cNvPr id="31" name="文本框 30"/>
          <p:cNvSpPr txBox="1"/>
          <p:nvPr/>
        </p:nvSpPr>
        <p:spPr>
          <a:xfrm>
            <a:off x="6068060" y="546735"/>
            <a:ext cx="4545330" cy="1198880"/>
          </a:xfrm>
          <a:prstGeom prst="rect">
            <a:avLst/>
          </a:prstGeom>
          <a:noFill/>
        </p:spPr>
        <p:txBody>
          <a:bodyPr wrap="square" rtlCol="0">
            <a:spAutoFit/>
          </a:bodyPr>
          <a:p>
            <a:pPr fontAlgn="auto">
              <a:lnSpc>
                <a:spcPct val="150000"/>
              </a:lnSpc>
            </a:pPr>
            <a:r>
              <a:rPr lang="zh-CN" altLang="en-US" sz="2400" b="1">
                <a:solidFill>
                  <a:schemeClr val="bg1"/>
                </a:solidFill>
              </a:rPr>
              <a:t>新西伯利亚</a:t>
            </a:r>
            <a:r>
              <a:rPr lang="en-US" altLang="zh-CN" sz="2400" b="1">
                <a:solidFill>
                  <a:schemeClr val="bg1"/>
                </a:solidFill>
              </a:rPr>
              <a:t>—</a:t>
            </a:r>
            <a:r>
              <a:rPr lang="zh-CN" altLang="en-US" sz="2400" b="1">
                <a:solidFill>
                  <a:schemeClr val="bg1"/>
                </a:solidFill>
              </a:rPr>
              <a:t>俄罗斯最大的工业中心</a:t>
            </a:r>
            <a:endParaRPr lang="zh-CN" altLang="en-US" sz="2400" b="1">
              <a:solidFill>
                <a:schemeClr val="bg1"/>
              </a:solidFill>
            </a:endParaRPr>
          </a:p>
        </p:txBody>
      </p:sp>
      <p:sp>
        <p:nvSpPr>
          <p:cNvPr id="32" name="文本框 31"/>
          <p:cNvSpPr txBox="1"/>
          <p:nvPr/>
        </p:nvSpPr>
        <p:spPr>
          <a:xfrm>
            <a:off x="6327140" y="5843270"/>
            <a:ext cx="5835015" cy="10147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fontAlgn="auto">
              <a:lnSpc>
                <a:spcPct val="125000"/>
              </a:lnSpc>
            </a:pPr>
            <a:r>
              <a:rPr lang="zh-CN" altLang="en-US" sz="2400" b="1">
                <a:solidFill>
                  <a:srgbClr val="FF0000"/>
                </a:solidFill>
                <a:latin typeface="华文中宋" panose="02010600040101010101" charset="-122"/>
                <a:ea typeface="华文中宋" panose="02010600040101010101" charset="-122"/>
              </a:rPr>
              <a:t>俄罗斯正积极将西伯利亚地区的资源优势转化为经济优势。</a:t>
            </a:r>
            <a:endParaRPr lang="zh-CN" altLang="en-US" sz="2400" b="1">
              <a:solidFill>
                <a:srgbClr val="FF0000"/>
              </a:solidFill>
              <a:latin typeface="华文中宋" panose="02010600040101010101" charset="-122"/>
              <a:ea typeface="华文中宋" panose="02010600040101010101" charset="-122"/>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1" grpId="0" bldLvl="0" animBg="1"/>
      <p:bldP spid="26" grpId="0"/>
      <p:bldP spid="23" grpId="0" animBg="1"/>
      <p:bldP spid="27" grpId="0"/>
      <p:bldP spid="24" grpId="0" animBg="1"/>
      <p:bldP spid="28" grpId="0"/>
      <p:bldP spid="25" grpId="0" animBg="1"/>
      <p:bldP spid="29" grpId="0" bldLvl="0" animBg="1"/>
      <p:bldP spid="31" grpId="0"/>
      <p:bldP spid="32" grpId="0" bldLvl="0" animBg="1"/>
      <p:bldP spid="3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IMG_1079(20211121-155610)"/>
          <p:cNvPicPr>
            <a:picLocks noChangeAspect="1"/>
          </p:cNvPicPr>
          <p:nvPr/>
        </p:nvPicPr>
        <p:blipFill>
          <a:blip r:embed="rId1"/>
          <a:stretch>
            <a:fillRect/>
          </a:stretch>
        </p:blipFill>
        <p:spPr>
          <a:xfrm>
            <a:off x="-53975" y="0"/>
            <a:ext cx="5810885" cy="3470275"/>
          </a:xfrm>
          <a:prstGeom prst="rect">
            <a:avLst/>
          </a:prstGeom>
        </p:spPr>
      </p:pic>
      <p:sp>
        <p:nvSpPr>
          <p:cNvPr id="8" name="文本框 7"/>
          <p:cNvSpPr txBox="1"/>
          <p:nvPr/>
        </p:nvSpPr>
        <p:spPr>
          <a:xfrm>
            <a:off x="6475730" y="0"/>
            <a:ext cx="5716270" cy="1383665"/>
          </a:xfrm>
          <a:prstGeom prst="rect">
            <a:avLst/>
          </a:prstGeom>
          <a:noFill/>
        </p:spPr>
        <p:txBody>
          <a:bodyPr wrap="square" rtlCol="0">
            <a:spAutoFit/>
          </a:bodyPr>
          <a:p>
            <a:pPr fontAlgn="auto">
              <a:lnSpc>
                <a:spcPct val="150000"/>
              </a:lnSpc>
            </a:pPr>
            <a:r>
              <a:rPr lang="zh-CN" altLang="en-US" sz="2800" b="1">
                <a:latin typeface="华文隶书" panose="02010800040101010101" charset="-122"/>
                <a:ea typeface="华文隶书" panose="02010800040101010101" charset="-122"/>
              </a:rPr>
              <a:t>如何实现</a:t>
            </a:r>
            <a:r>
              <a:rPr lang="zh-CN" altLang="en-US" sz="2800" b="1">
                <a:latin typeface="华文隶书" panose="02010800040101010101" charset="-122"/>
                <a:ea typeface="华文隶书" panose="02010800040101010101" charset="-122"/>
                <a:sym typeface="+mn-ea"/>
              </a:rPr>
              <a:t>俄罗斯境内各城市丰富的矿产和燃料资源的相互间</a:t>
            </a:r>
            <a:r>
              <a:rPr lang="zh-CN" altLang="en-US" sz="2800" b="1">
                <a:latin typeface="华文隶书" panose="02010800040101010101" charset="-122"/>
                <a:ea typeface="华文隶书" panose="02010800040101010101" charset="-122"/>
              </a:rPr>
              <a:t>运输呢？</a:t>
            </a:r>
            <a:endParaRPr lang="zh-CN" altLang="en-US" sz="2800" b="1">
              <a:latin typeface="华文隶书" panose="02010800040101010101" charset="-122"/>
              <a:ea typeface="华文隶书" panose="02010800040101010101" charset="-122"/>
            </a:endParaRPr>
          </a:p>
        </p:txBody>
      </p:sp>
      <p:pic>
        <p:nvPicPr>
          <p:cNvPr id="11" name="图片 10" descr="IMG_1080(20211121-155632)"/>
          <p:cNvPicPr>
            <a:picLocks noChangeAspect="1"/>
          </p:cNvPicPr>
          <p:nvPr/>
        </p:nvPicPr>
        <p:blipFill>
          <a:blip r:embed="rId2"/>
          <a:srcRect t="6523" b="2315"/>
          <a:stretch>
            <a:fillRect/>
          </a:stretch>
        </p:blipFill>
        <p:spPr>
          <a:xfrm>
            <a:off x="0" y="0"/>
            <a:ext cx="6086475" cy="4020185"/>
          </a:xfrm>
          <a:prstGeom prst="rect">
            <a:avLst/>
          </a:prstGeom>
        </p:spPr>
      </p:pic>
      <p:pic>
        <p:nvPicPr>
          <p:cNvPr id="148" name="图片 147"/>
          <p:cNvPicPr/>
          <p:nvPr/>
        </p:nvPicPr>
        <p:blipFill>
          <a:blip r:embed="rId3"/>
          <a:srcRect t="15765"/>
          <a:stretch>
            <a:fillRect/>
          </a:stretch>
        </p:blipFill>
        <p:spPr>
          <a:xfrm>
            <a:off x="6650990" y="1383665"/>
            <a:ext cx="4829175" cy="2796540"/>
          </a:xfrm>
          <a:prstGeom prst="rect">
            <a:avLst/>
          </a:prstGeom>
          <a:noFill/>
          <a:ln w="9525">
            <a:noFill/>
          </a:ln>
        </p:spPr>
      </p:pic>
      <p:sp>
        <p:nvSpPr>
          <p:cNvPr id="9" name="文本框 8"/>
          <p:cNvSpPr txBox="1"/>
          <p:nvPr/>
        </p:nvSpPr>
        <p:spPr>
          <a:xfrm>
            <a:off x="6650990" y="1383665"/>
            <a:ext cx="1402080" cy="46037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p>
            <a:r>
              <a:rPr lang="zh-CN" altLang="en-US" sz="2400" b="1">
                <a:solidFill>
                  <a:srgbClr val="FF0000"/>
                </a:solidFill>
              </a:rPr>
              <a:t>管道运输</a:t>
            </a:r>
            <a:endParaRPr lang="zh-CN" altLang="en-US" sz="2400" b="1">
              <a:solidFill>
                <a:srgbClr val="FF0000"/>
              </a:solidFill>
            </a:endParaRPr>
          </a:p>
        </p:txBody>
      </p:sp>
      <p:pic>
        <p:nvPicPr>
          <p:cNvPr id="149" name="图片 148"/>
          <p:cNvPicPr/>
          <p:nvPr/>
        </p:nvPicPr>
        <p:blipFill>
          <a:blip r:embed="rId4"/>
          <a:srcRect l="10150" t="17312" b="-30"/>
          <a:stretch>
            <a:fillRect/>
          </a:stretch>
        </p:blipFill>
        <p:spPr>
          <a:xfrm>
            <a:off x="169545" y="3683000"/>
            <a:ext cx="5154930" cy="3113405"/>
          </a:xfrm>
          <a:prstGeom prst="rect">
            <a:avLst/>
          </a:prstGeom>
          <a:noFill/>
          <a:ln w="9525">
            <a:noFill/>
          </a:ln>
        </p:spPr>
      </p:pic>
      <p:sp>
        <p:nvSpPr>
          <p:cNvPr id="10" name="文本框 9"/>
          <p:cNvSpPr txBox="1"/>
          <p:nvPr/>
        </p:nvSpPr>
        <p:spPr>
          <a:xfrm>
            <a:off x="169545" y="3683000"/>
            <a:ext cx="1402080" cy="4603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r>
              <a:rPr lang="zh-CN" altLang="en-US" sz="2400" b="1">
                <a:solidFill>
                  <a:srgbClr val="FF0000"/>
                </a:solidFill>
              </a:rPr>
              <a:t>铁路运输</a:t>
            </a:r>
            <a:endParaRPr lang="zh-CN" altLang="en-US" sz="2400" b="1">
              <a:solidFill>
                <a:srgbClr val="FF0000"/>
              </a:solidFill>
            </a:endParaRPr>
          </a:p>
        </p:txBody>
      </p:sp>
      <p:pic>
        <p:nvPicPr>
          <p:cNvPr id="150" name="图片 149"/>
          <p:cNvPicPr/>
          <p:nvPr/>
        </p:nvPicPr>
        <p:blipFill>
          <a:blip r:embed="rId5"/>
          <a:srcRect t="6458" b="7320"/>
          <a:stretch>
            <a:fillRect/>
          </a:stretch>
        </p:blipFill>
        <p:spPr>
          <a:xfrm>
            <a:off x="6475730" y="4220210"/>
            <a:ext cx="5374640" cy="2637790"/>
          </a:xfrm>
          <a:prstGeom prst="rect">
            <a:avLst/>
          </a:prstGeom>
          <a:noFill/>
          <a:ln w="9525">
            <a:noFill/>
          </a:ln>
        </p:spPr>
      </p:pic>
      <p:sp>
        <p:nvSpPr>
          <p:cNvPr id="12" name="文本框 11"/>
          <p:cNvSpPr txBox="1"/>
          <p:nvPr/>
        </p:nvSpPr>
        <p:spPr>
          <a:xfrm>
            <a:off x="6475730" y="4220210"/>
            <a:ext cx="1402080" cy="4603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r>
              <a:rPr lang="zh-CN" altLang="en-US" sz="2400" b="1">
                <a:solidFill>
                  <a:srgbClr val="FF0000"/>
                </a:solidFill>
              </a:rPr>
              <a:t>水路运输</a:t>
            </a:r>
            <a:endParaRPr lang="zh-CN" altLang="en-US" sz="2400" b="1">
              <a:solidFill>
                <a:srgbClr val="FF0000"/>
              </a:solidFill>
            </a:endParaRPr>
          </a:p>
        </p:txBody>
      </p:sp>
      <p:sp>
        <p:nvSpPr>
          <p:cNvPr id="16" name="文本框 15"/>
          <p:cNvSpPr txBox="1"/>
          <p:nvPr/>
        </p:nvSpPr>
        <p:spPr>
          <a:xfrm>
            <a:off x="8249285" y="3719830"/>
            <a:ext cx="3230880" cy="46037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p>
            <a:r>
              <a:rPr lang="zh-CN" altLang="en-US" sz="2400" b="1">
                <a:solidFill>
                  <a:srgbClr val="002060"/>
                </a:solidFill>
              </a:rPr>
              <a:t>主要运输石油和天然气</a:t>
            </a:r>
            <a:endParaRPr lang="zh-CN" altLang="en-US" sz="2400" b="1">
              <a:solidFill>
                <a:srgbClr val="002060"/>
              </a:solidFill>
            </a:endParaRPr>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2" grpId="0" animBg="1"/>
      <p:bldP spid="16"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nvSpPr>
        <p:spPr>
          <a:xfrm>
            <a:off x="0" y="0"/>
            <a:ext cx="5904865" cy="583565"/>
          </a:xfrm>
          <a:prstGeom prst="rect">
            <a:avLst/>
          </a:prstGeom>
          <a:noFill/>
        </p:spPr>
        <p:txBody>
          <a:bodyPr wrap="none" rtlCol="0">
            <a:spAutoFit/>
          </a:bodyPr>
          <a:p>
            <a:r>
              <a:rPr lang="zh-CN" sz="3200" b="1">
                <a:latin typeface="微软雅黑" panose="020B0503020204020204" charset="-122"/>
                <a:ea typeface="微软雅黑" panose="020B0503020204020204" charset="-122"/>
                <a:cs typeface="微软雅黑" panose="020B0503020204020204" charset="-122"/>
              </a:rPr>
              <a:t>俄罗斯的交通运输业</a:t>
            </a:r>
            <a:r>
              <a:rPr lang="en-US" altLang="zh-CN" sz="3200" b="1">
                <a:latin typeface="微软雅黑" panose="020B0503020204020204" charset="-122"/>
                <a:ea typeface="微软雅黑" panose="020B0503020204020204" charset="-122"/>
                <a:cs typeface="微软雅黑" panose="020B0503020204020204" charset="-122"/>
              </a:rPr>
              <a:t>—</a:t>
            </a:r>
            <a:r>
              <a:rPr lang="zh-CN" altLang="en-US" sz="3200" b="1">
                <a:latin typeface="微软雅黑" panose="020B0503020204020204" charset="-122"/>
                <a:ea typeface="微软雅黑" panose="020B0503020204020204" charset="-122"/>
                <a:cs typeface="微软雅黑" panose="020B0503020204020204" charset="-122"/>
              </a:rPr>
              <a:t>铁路运输</a:t>
            </a:r>
            <a:endParaRPr lang="zh-CN" altLang="en-US" sz="3200" b="1">
              <a:latin typeface="微软雅黑" panose="020B0503020204020204" charset="-122"/>
              <a:ea typeface="微软雅黑" panose="020B0503020204020204" charset="-122"/>
              <a:cs typeface="微软雅黑" panose="020B0503020204020204" charset="-122"/>
            </a:endParaRPr>
          </a:p>
        </p:txBody>
      </p:sp>
      <p:pic>
        <p:nvPicPr>
          <p:cNvPr id="2" name="图片 1" descr="IMG_1080(20211121-155632)"/>
          <p:cNvPicPr>
            <a:picLocks noChangeAspect="1"/>
          </p:cNvPicPr>
          <p:nvPr/>
        </p:nvPicPr>
        <p:blipFill>
          <a:blip r:embed="rId1"/>
          <a:srcRect t="6523" b="2315"/>
          <a:stretch>
            <a:fillRect/>
          </a:stretch>
        </p:blipFill>
        <p:spPr>
          <a:xfrm>
            <a:off x="62230" y="1113790"/>
            <a:ext cx="7775575" cy="5135880"/>
          </a:xfrm>
          <a:prstGeom prst="rect">
            <a:avLst/>
          </a:prstGeom>
        </p:spPr>
      </p:pic>
      <p:sp>
        <p:nvSpPr>
          <p:cNvPr id="38" name="文本框 37"/>
          <p:cNvSpPr txBox="1"/>
          <p:nvPr/>
        </p:nvSpPr>
        <p:spPr>
          <a:xfrm>
            <a:off x="6262370" y="0"/>
            <a:ext cx="5563235" cy="737235"/>
          </a:xfrm>
          <a:prstGeom prst="rect">
            <a:avLst/>
          </a:prstGeom>
          <a:noFill/>
        </p:spPr>
        <p:txBody>
          <a:bodyPr wrap="square" rtlCol="0">
            <a:spAutoFit/>
          </a:bodyPr>
          <a:p>
            <a:pPr fontAlgn="auto">
              <a:lnSpc>
                <a:spcPct val="150000"/>
              </a:lnSpc>
            </a:pPr>
            <a:r>
              <a:rPr lang="zh-CN" altLang="en-US" sz="2400" b="1">
                <a:solidFill>
                  <a:srgbClr val="FF0000"/>
                </a:solidFill>
                <a:latin typeface="华文中宋" panose="02010600040101010101" charset="-122"/>
                <a:ea typeface="华文中宋" panose="02010600040101010101" charset="-122"/>
              </a:rPr>
              <a:t>铁路运输是俄罗斯交通运输的主要方式</a:t>
            </a:r>
            <a:r>
              <a:rPr lang="zh-CN" altLang="en-US" sz="2800" b="1">
                <a:solidFill>
                  <a:srgbClr val="FF0000"/>
                </a:solidFill>
                <a:latin typeface="华文中宋" panose="02010600040101010101" charset="-122"/>
                <a:ea typeface="华文中宋" panose="02010600040101010101" charset="-122"/>
              </a:rPr>
              <a:t>。</a:t>
            </a:r>
            <a:endParaRPr lang="zh-CN" altLang="en-US" sz="2800" b="1">
              <a:solidFill>
                <a:srgbClr val="FF0000"/>
              </a:solidFill>
              <a:latin typeface="华文中宋" panose="02010600040101010101" charset="-122"/>
              <a:ea typeface="华文中宋" panose="02010600040101010101" charset="-122"/>
            </a:endParaRPr>
          </a:p>
        </p:txBody>
      </p:sp>
      <p:sp>
        <p:nvSpPr>
          <p:cNvPr id="3" name="任意多边形 2"/>
          <p:cNvSpPr/>
          <p:nvPr/>
        </p:nvSpPr>
        <p:spPr>
          <a:xfrm>
            <a:off x="1901825" y="2557145"/>
            <a:ext cx="1038860" cy="1743710"/>
          </a:xfrm>
          <a:custGeom>
            <a:avLst/>
            <a:gdLst>
              <a:gd name="connisteX0" fmla="*/ 1011658 w 1013916"/>
              <a:gd name="connsiteY0" fmla="*/ 0 h 1561349"/>
              <a:gd name="connisteX1" fmla="*/ 1011658 w 1013916"/>
              <a:gd name="connsiteY1" fmla="*/ 95885 h 1561349"/>
              <a:gd name="connisteX2" fmla="*/ 1011658 w 1013916"/>
              <a:gd name="connsiteY2" fmla="*/ 156845 h 1561349"/>
              <a:gd name="connisteX3" fmla="*/ 984988 w 1013916"/>
              <a:gd name="connsiteY3" fmla="*/ 200660 h 1561349"/>
              <a:gd name="connisteX4" fmla="*/ 897993 w 1013916"/>
              <a:gd name="connsiteY4" fmla="*/ 252730 h 1561349"/>
              <a:gd name="connisteX5" fmla="*/ 810998 w 1013916"/>
              <a:gd name="connsiteY5" fmla="*/ 278765 h 1561349"/>
              <a:gd name="connisteX6" fmla="*/ 715113 w 1013916"/>
              <a:gd name="connsiteY6" fmla="*/ 340360 h 1561349"/>
              <a:gd name="connisteX7" fmla="*/ 627483 w 1013916"/>
              <a:gd name="connsiteY7" fmla="*/ 375285 h 1561349"/>
              <a:gd name="connisteX8" fmla="*/ 601448 w 1013916"/>
              <a:gd name="connsiteY8" fmla="*/ 453390 h 1561349"/>
              <a:gd name="connisteX9" fmla="*/ 531598 w 1013916"/>
              <a:gd name="connsiteY9" fmla="*/ 593090 h 1561349"/>
              <a:gd name="connisteX10" fmla="*/ 426823 w 1013916"/>
              <a:gd name="connsiteY10" fmla="*/ 732790 h 1561349"/>
              <a:gd name="connisteX11" fmla="*/ 365863 w 1013916"/>
              <a:gd name="connsiteY11" fmla="*/ 854710 h 1561349"/>
              <a:gd name="connisteX12" fmla="*/ 322683 w 1013916"/>
              <a:gd name="connsiteY12" fmla="*/ 915670 h 1561349"/>
              <a:gd name="connisteX13" fmla="*/ 200128 w 1013916"/>
              <a:gd name="connsiteY13" fmla="*/ 1046480 h 1561349"/>
              <a:gd name="connisteX14" fmla="*/ 148058 w 1013916"/>
              <a:gd name="connsiteY14" fmla="*/ 1098550 h 1561349"/>
              <a:gd name="connisteX15" fmla="*/ 243943 w 1013916"/>
              <a:gd name="connsiteY15" fmla="*/ 1125220 h 1561349"/>
              <a:gd name="connisteX16" fmla="*/ 130278 w 1013916"/>
              <a:gd name="connsiteY16" fmla="*/ 1203325 h 1561349"/>
              <a:gd name="connisteX17" fmla="*/ 200128 w 1013916"/>
              <a:gd name="connsiteY17" fmla="*/ 1282065 h 1561349"/>
              <a:gd name="connisteX18" fmla="*/ 17248 w 1013916"/>
              <a:gd name="connsiteY18" fmla="*/ 1534795 h 1561349"/>
              <a:gd name="connisteX19" fmla="*/ 17248 w 1013916"/>
              <a:gd name="connsiteY19" fmla="*/ 1543685 h 156134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Lst>
            <a:rect l="l" t="t" r="r" b="b"/>
            <a:pathLst>
              <a:path w="1013917" h="1561350">
                <a:moveTo>
                  <a:pt x="1011659" y="0"/>
                </a:moveTo>
                <a:cubicBezTo>
                  <a:pt x="1011659" y="17780"/>
                  <a:pt x="1011659" y="64770"/>
                  <a:pt x="1011659" y="95885"/>
                </a:cubicBezTo>
                <a:cubicBezTo>
                  <a:pt x="1011659" y="127000"/>
                  <a:pt x="1016739" y="135890"/>
                  <a:pt x="1011659" y="156845"/>
                </a:cubicBezTo>
                <a:cubicBezTo>
                  <a:pt x="1006579" y="177800"/>
                  <a:pt x="1007849" y="181610"/>
                  <a:pt x="984989" y="200660"/>
                </a:cubicBezTo>
                <a:cubicBezTo>
                  <a:pt x="962129" y="219710"/>
                  <a:pt x="932919" y="236855"/>
                  <a:pt x="897994" y="252730"/>
                </a:cubicBezTo>
                <a:cubicBezTo>
                  <a:pt x="863069" y="268605"/>
                  <a:pt x="847829" y="260985"/>
                  <a:pt x="810999" y="278765"/>
                </a:cubicBezTo>
                <a:cubicBezTo>
                  <a:pt x="774169" y="296545"/>
                  <a:pt x="751944" y="321310"/>
                  <a:pt x="715114" y="340360"/>
                </a:cubicBezTo>
                <a:cubicBezTo>
                  <a:pt x="678284" y="359410"/>
                  <a:pt x="650344" y="352425"/>
                  <a:pt x="627484" y="375285"/>
                </a:cubicBezTo>
                <a:cubicBezTo>
                  <a:pt x="604624" y="398145"/>
                  <a:pt x="620499" y="409575"/>
                  <a:pt x="601449" y="453390"/>
                </a:cubicBezTo>
                <a:cubicBezTo>
                  <a:pt x="582399" y="497205"/>
                  <a:pt x="566524" y="537210"/>
                  <a:pt x="531599" y="593090"/>
                </a:cubicBezTo>
                <a:cubicBezTo>
                  <a:pt x="496674" y="648970"/>
                  <a:pt x="459844" y="680720"/>
                  <a:pt x="426824" y="732790"/>
                </a:cubicBezTo>
                <a:cubicBezTo>
                  <a:pt x="393804" y="784860"/>
                  <a:pt x="386819" y="817880"/>
                  <a:pt x="365864" y="854710"/>
                </a:cubicBezTo>
                <a:cubicBezTo>
                  <a:pt x="344909" y="891540"/>
                  <a:pt x="355704" y="877570"/>
                  <a:pt x="322684" y="915670"/>
                </a:cubicBezTo>
                <a:cubicBezTo>
                  <a:pt x="289664" y="953770"/>
                  <a:pt x="235054" y="1009650"/>
                  <a:pt x="200129" y="1046480"/>
                </a:cubicBezTo>
                <a:cubicBezTo>
                  <a:pt x="165204" y="1083310"/>
                  <a:pt x="139169" y="1082675"/>
                  <a:pt x="148059" y="1098550"/>
                </a:cubicBezTo>
                <a:cubicBezTo>
                  <a:pt x="156949" y="1114425"/>
                  <a:pt x="247754" y="1104265"/>
                  <a:pt x="243944" y="1125220"/>
                </a:cubicBezTo>
                <a:cubicBezTo>
                  <a:pt x="240134" y="1146175"/>
                  <a:pt x="139169" y="1172210"/>
                  <a:pt x="130279" y="1203325"/>
                </a:cubicBezTo>
                <a:cubicBezTo>
                  <a:pt x="121389" y="1234440"/>
                  <a:pt x="222989" y="1216025"/>
                  <a:pt x="200129" y="1282065"/>
                </a:cubicBezTo>
                <a:cubicBezTo>
                  <a:pt x="177269" y="1348105"/>
                  <a:pt x="54079" y="1482725"/>
                  <a:pt x="17249" y="1534795"/>
                </a:cubicBezTo>
                <a:cubicBezTo>
                  <a:pt x="-19581" y="1586865"/>
                  <a:pt x="13439" y="1546860"/>
                  <a:pt x="17249" y="1543685"/>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8093075" y="848995"/>
            <a:ext cx="3950970" cy="2306955"/>
          </a:xfrm>
          <a:prstGeom prst="rect">
            <a:avLst/>
          </a:prstGeom>
          <a:solidFill>
            <a:schemeClr val="accent2">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p>
            <a:pPr fontAlgn="auto">
              <a:lnSpc>
                <a:spcPct val="150000"/>
              </a:lnSpc>
            </a:pPr>
            <a:r>
              <a:rPr lang="zh-CN" altLang="en-US" sz="2400" b="1"/>
              <a:t>想一想：</a:t>
            </a:r>
            <a:endParaRPr lang="zh-CN" altLang="en-US" sz="2400" b="1"/>
          </a:p>
          <a:p>
            <a:pPr fontAlgn="auto">
              <a:lnSpc>
                <a:spcPct val="150000"/>
              </a:lnSpc>
            </a:pPr>
            <a:r>
              <a:rPr lang="zh-CN" altLang="en-US" sz="2400"/>
              <a:t>俄罗斯的欧洲部分和亚洲部分的铁路线分布有何特点和不同之处？</a:t>
            </a:r>
            <a:endParaRPr lang="zh-CN" altLang="en-US" sz="2400"/>
          </a:p>
        </p:txBody>
      </p:sp>
      <p:sp>
        <p:nvSpPr>
          <p:cNvPr id="5" name="文本框 4"/>
          <p:cNvSpPr txBox="1"/>
          <p:nvPr/>
        </p:nvSpPr>
        <p:spPr>
          <a:xfrm>
            <a:off x="1132205" y="1113790"/>
            <a:ext cx="1402080" cy="46037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p>
            <a:r>
              <a:rPr lang="zh-CN" altLang="en-US" sz="2400" b="1">
                <a:latin typeface="微软雅黑" panose="020B0503020204020204" charset="-122"/>
                <a:ea typeface="微软雅黑" panose="020B0503020204020204" charset="-122"/>
              </a:rPr>
              <a:t>欧洲部分</a:t>
            </a:r>
            <a:endParaRPr lang="zh-CN" altLang="en-US" sz="2400" b="1">
              <a:latin typeface="微软雅黑" panose="020B0503020204020204" charset="-122"/>
              <a:ea typeface="微软雅黑" panose="020B0503020204020204" charset="-122"/>
            </a:endParaRPr>
          </a:p>
        </p:txBody>
      </p:sp>
      <p:sp>
        <p:nvSpPr>
          <p:cNvPr id="14" name="文本框 13"/>
          <p:cNvSpPr txBox="1"/>
          <p:nvPr/>
        </p:nvSpPr>
        <p:spPr>
          <a:xfrm>
            <a:off x="4370070" y="1113790"/>
            <a:ext cx="1402080" cy="46037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p>
            <a:r>
              <a:rPr lang="zh-CN" altLang="en-US" sz="2400" b="1">
                <a:latin typeface="微软雅黑" panose="020B0503020204020204" charset="-122"/>
                <a:ea typeface="微软雅黑" panose="020B0503020204020204" charset="-122"/>
              </a:rPr>
              <a:t>亚洲部分</a:t>
            </a:r>
            <a:endParaRPr lang="zh-CN" altLang="en-US" sz="2400" b="1">
              <a:latin typeface="微软雅黑" panose="020B0503020204020204" charset="-122"/>
              <a:ea typeface="微软雅黑" panose="020B0503020204020204" charset="-122"/>
            </a:endParaRPr>
          </a:p>
        </p:txBody>
      </p:sp>
      <p:sp>
        <p:nvSpPr>
          <p:cNvPr id="13" name="椭圆 12"/>
          <p:cNvSpPr/>
          <p:nvPr/>
        </p:nvSpPr>
        <p:spPr>
          <a:xfrm>
            <a:off x="457835" y="2070100"/>
            <a:ext cx="1778000" cy="1771015"/>
          </a:xfrm>
          <a:prstGeom prst="ellipse">
            <a:avLst/>
          </a:prstGeom>
          <a:solidFill>
            <a:srgbClr val="FF0000">
              <a:alpha val="36000"/>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nvSpPr>
        <p:spPr>
          <a:xfrm>
            <a:off x="8072120" y="3155950"/>
            <a:ext cx="4119880" cy="1753235"/>
          </a:xfrm>
          <a:prstGeom prst="rect">
            <a:avLst/>
          </a:prstGeom>
          <a:noFill/>
        </p:spPr>
        <p:txBody>
          <a:bodyPr wrap="square" rtlCol="0">
            <a:spAutoFit/>
          </a:bodyPr>
          <a:p>
            <a:pPr marL="285750" indent="-285750" fontAlgn="auto">
              <a:lnSpc>
                <a:spcPct val="150000"/>
              </a:lnSpc>
              <a:buFont typeface="Wingdings" panose="05000000000000000000" charset="0"/>
              <a:buChar char="l"/>
            </a:pPr>
            <a:r>
              <a:rPr lang="zh-CN" altLang="en-US" sz="2400" b="1">
                <a:solidFill>
                  <a:srgbClr val="002060"/>
                </a:solidFill>
              </a:rPr>
              <a:t>欧洲部分铁路网稠密</a:t>
            </a:r>
            <a:r>
              <a:rPr lang="zh-CN" altLang="en-US" sz="2400">
                <a:solidFill>
                  <a:srgbClr val="002060"/>
                </a:solidFill>
              </a:rPr>
              <a:t>，形成以莫斯科为中心的</a:t>
            </a:r>
            <a:r>
              <a:rPr lang="zh-CN" altLang="en-US" sz="2400" b="1">
                <a:solidFill>
                  <a:srgbClr val="002060"/>
                </a:solidFill>
              </a:rPr>
              <a:t>放射状</a:t>
            </a:r>
            <a:r>
              <a:rPr lang="zh-CN" altLang="en-US" sz="2400">
                <a:solidFill>
                  <a:srgbClr val="002060"/>
                </a:solidFill>
              </a:rPr>
              <a:t>。</a:t>
            </a:r>
            <a:endParaRPr lang="zh-CN" altLang="en-US" sz="2400">
              <a:solidFill>
                <a:srgbClr val="002060"/>
              </a:solidFill>
            </a:endParaRPr>
          </a:p>
        </p:txBody>
      </p:sp>
      <p:sp>
        <p:nvSpPr>
          <p:cNvPr id="16" name="椭圆 15"/>
          <p:cNvSpPr/>
          <p:nvPr/>
        </p:nvSpPr>
        <p:spPr>
          <a:xfrm rot="600000">
            <a:off x="2063115" y="3493770"/>
            <a:ext cx="5144135" cy="1771015"/>
          </a:xfrm>
          <a:prstGeom prst="ellipse">
            <a:avLst/>
          </a:prstGeom>
          <a:solidFill>
            <a:srgbClr val="FF0000">
              <a:alpha val="36000"/>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nvSpPr>
        <p:spPr>
          <a:xfrm>
            <a:off x="8072120" y="5031740"/>
            <a:ext cx="4173220" cy="1753235"/>
          </a:xfrm>
          <a:prstGeom prst="rect">
            <a:avLst/>
          </a:prstGeom>
          <a:noFill/>
        </p:spPr>
        <p:txBody>
          <a:bodyPr wrap="square" rtlCol="0">
            <a:spAutoFit/>
          </a:bodyPr>
          <a:p>
            <a:pPr marL="285750" indent="-285750" fontAlgn="auto">
              <a:lnSpc>
                <a:spcPct val="150000"/>
              </a:lnSpc>
              <a:buFont typeface="Wingdings" panose="05000000000000000000" charset="0"/>
              <a:buChar char="l"/>
            </a:pPr>
            <a:r>
              <a:rPr lang="zh-CN" altLang="en-US" sz="2400" b="1">
                <a:solidFill>
                  <a:srgbClr val="002060"/>
                </a:solidFill>
              </a:rPr>
              <a:t>亚洲部分铁路网稀疏</a:t>
            </a:r>
            <a:r>
              <a:rPr lang="zh-CN" altLang="en-US" sz="2400">
                <a:solidFill>
                  <a:srgbClr val="002060"/>
                </a:solidFill>
              </a:rPr>
              <a:t>，主要分布在西伯利亚南部地区，且为</a:t>
            </a:r>
            <a:r>
              <a:rPr lang="zh-CN" altLang="en-US" sz="2400" b="1">
                <a:solidFill>
                  <a:srgbClr val="002060"/>
                </a:solidFill>
              </a:rPr>
              <a:t>东西走向</a:t>
            </a:r>
            <a:r>
              <a:rPr lang="zh-CN" altLang="en-US" sz="2400">
                <a:solidFill>
                  <a:srgbClr val="002060"/>
                </a:solidFill>
              </a:rPr>
              <a:t>。</a:t>
            </a:r>
            <a:endParaRPr lang="zh-CN" altLang="en-US" sz="2400">
              <a:solidFill>
                <a:srgbClr val="002060"/>
              </a:solidFill>
            </a:endParaRPr>
          </a:p>
        </p:txBody>
      </p:sp>
      <p:sp>
        <p:nvSpPr>
          <p:cNvPr id="18" name="文本框 17"/>
          <p:cNvSpPr txBox="1"/>
          <p:nvPr/>
        </p:nvSpPr>
        <p:spPr>
          <a:xfrm>
            <a:off x="2059940" y="5563235"/>
            <a:ext cx="5716270" cy="1383665"/>
          </a:xfrm>
          <a:prstGeom prst="rect">
            <a:avLst/>
          </a:prstGeom>
          <a:noFill/>
        </p:spPr>
        <p:txBody>
          <a:bodyPr wrap="square" rtlCol="0">
            <a:spAutoFit/>
          </a:bodyPr>
          <a:p>
            <a:pPr fontAlgn="auto">
              <a:lnSpc>
                <a:spcPct val="150000"/>
              </a:lnSpc>
            </a:pPr>
            <a:r>
              <a:rPr lang="zh-CN" altLang="en-US" sz="2800" b="1">
                <a:solidFill>
                  <a:schemeClr val="accent4">
                    <a:lumMod val="75000"/>
                  </a:schemeClr>
                </a:solidFill>
                <a:latin typeface="华文隶书" panose="02010800040101010101" charset="-122"/>
                <a:ea typeface="华文隶书" panose="02010800040101010101" charset="-122"/>
              </a:rPr>
              <a:t>为什么亚洲部分的铁路网主要布局在西伯利亚南部地区？</a:t>
            </a:r>
            <a:endParaRPr lang="zh-CN" altLang="en-US" sz="2800" b="1">
              <a:solidFill>
                <a:schemeClr val="accent4">
                  <a:lumMod val="75000"/>
                </a:schemeClr>
              </a:solidFill>
              <a:latin typeface="华文隶书" panose="02010800040101010101" charset="-122"/>
              <a:ea typeface="华文隶书" panose="02010800040101010101"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3" grpId="0" animBg="1"/>
      <p:bldP spid="5" grpId="0" bldLvl="0" animBg="1"/>
      <p:bldP spid="14" grpId="0" bldLvl="0" animBg="1"/>
      <p:bldP spid="13" grpId="0" animBg="1"/>
      <p:bldP spid="15" grpId="0"/>
      <p:bldP spid="16" grpId="0" animBg="1"/>
      <p:bldP spid="17" grpId="0"/>
      <p:bldP spid="1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nvSpPr>
        <p:spPr>
          <a:xfrm>
            <a:off x="0" y="0"/>
            <a:ext cx="5904865" cy="583565"/>
          </a:xfrm>
          <a:prstGeom prst="rect">
            <a:avLst/>
          </a:prstGeom>
          <a:noFill/>
        </p:spPr>
        <p:txBody>
          <a:bodyPr wrap="none" rtlCol="0">
            <a:spAutoFit/>
          </a:bodyPr>
          <a:p>
            <a:r>
              <a:rPr lang="zh-CN" sz="3200" b="1">
                <a:latin typeface="微软雅黑" panose="020B0503020204020204" charset="-122"/>
                <a:ea typeface="微软雅黑" panose="020B0503020204020204" charset="-122"/>
                <a:cs typeface="微软雅黑" panose="020B0503020204020204" charset="-122"/>
              </a:rPr>
              <a:t>俄罗斯的交通运输业</a:t>
            </a:r>
            <a:r>
              <a:rPr lang="en-US" altLang="zh-CN" sz="3200" b="1">
                <a:latin typeface="微软雅黑" panose="020B0503020204020204" charset="-122"/>
                <a:ea typeface="微软雅黑" panose="020B0503020204020204" charset="-122"/>
                <a:cs typeface="微软雅黑" panose="020B0503020204020204" charset="-122"/>
              </a:rPr>
              <a:t>—</a:t>
            </a:r>
            <a:r>
              <a:rPr lang="zh-CN" altLang="en-US" sz="3200" b="1">
                <a:latin typeface="微软雅黑" panose="020B0503020204020204" charset="-122"/>
                <a:ea typeface="微软雅黑" panose="020B0503020204020204" charset="-122"/>
                <a:cs typeface="微软雅黑" panose="020B0503020204020204" charset="-122"/>
              </a:rPr>
              <a:t>铁路运输</a:t>
            </a:r>
            <a:endParaRPr lang="zh-CN" altLang="en-US" sz="3200" b="1">
              <a:latin typeface="微软雅黑" panose="020B0503020204020204" charset="-122"/>
              <a:ea typeface="微软雅黑" panose="020B0503020204020204" charset="-122"/>
              <a:cs typeface="微软雅黑" panose="020B0503020204020204" charset="-122"/>
            </a:endParaRPr>
          </a:p>
        </p:txBody>
      </p:sp>
      <p:pic>
        <p:nvPicPr>
          <p:cNvPr id="2" name="图片 1" descr="IMG_1080(20211121-155632)"/>
          <p:cNvPicPr>
            <a:picLocks noChangeAspect="1"/>
          </p:cNvPicPr>
          <p:nvPr/>
        </p:nvPicPr>
        <p:blipFill>
          <a:blip r:embed="rId1"/>
          <a:srcRect t="6523" b="2315"/>
          <a:stretch>
            <a:fillRect/>
          </a:stretch>
        </p:blipFill>
        <p:spPr>
          <a:xfrm>
            <a:off x="62230" y="1113790"/>
            <a:ext cx="7659370" cy="5059045"/>
          </a:xfrm>
          <a:prstGeom prst="rect">
            <a:avLst/>
          </a:prstGeom>
        </p:spPr>
      </p:pic>
      <p:sp>
        <p:nvSpPr>
          <p:cNvPr id="3" name="任意多边形 2"/>
          <p:cNvSpPr/>
          <p:nvPr/>
        </p:nvSpPr>
        <p:spPr>
          <a:xfrm>
            <a:off x="1675130" y="2578100"/>
            <a:ext cx="1117600" cy="1605280"/>
          </a:xfrm>
          <a:custGeom>
            <a:avLst/>
            <a:gdLst>
              <a:gd name="connisteX0" fmla="*/ 1011658 w 1013916"/>
              <a:gd name="connsiteY0" fmla="*/ 0 h 1561349"/>
              <a:gd name="connisteX1" fmla="*/ 1011658 w 1013916"/>
              <a:gd name="connsiteY1" fmla="*/ 95885 h 1561349"/>
              <a:gd name="connisteX2" fmla="*/ 1011658 w 1013916"/>
              <a:gd name="connsiteY2" fmla="*/ 156845 h 1561349"/>
              <a:gd name="connisteX3" fmla="*/ 984988 w 1013916"/>
              <a:gd name="connsiteY3" fmla="*/ 200660 h 1561349"/>
              <a:gd name="connisteX4" fmla="*/ 897993 w 1013916"/>
              <a:gd name="connsiteY4" fmla="*/ 252730 h 1561349"/>
              <a:gd name="connisteX5" fmla="*/ 810998 w 1013916"/>
              <a:gd name="connsiteY5" fmla="*/ 278765 h 1561349"/>
              <a:gd name="connisteX6" fmla="*/ 715113 w 1013916"/>
              <a:gd name="connsiteY6" fmla="*/ 340360 h 1561349"/>
              <a:gd name="connisteX7" fmla="*/ 627483 w 1013916"/>
              <a:gd name="connsiteY7" fmla="*/ 375285 h 1561349"/>
              <a:gd name="connisteX8" fmla="*/ 601448 w 1013916"/>
              <a:gd name="connsiteY8" fmla="*/ 453390 h 1561349"/>
              <a:gd name="connisteX9" fmla="*/ 531598 w 1013916"/>
              <a:gd name="connsiteY9" fmla="*/ 593090 h 1561349"/>
              <a:gd name="connisteX10" fmla="*/ 426823 w 1013916"/>
              <a:gd name="connsiteY10" fmla="*/ 732790 h 1561349"/>
              <a:gd name="connisteX11" fmla="*/ 365863 w 1013916"/>
              <a:gd name="connsiteY11" fmla="*/ 854710 h 1561349"/>
              <a:gd name="connisteX12" fmla="*/ 322683 w 1013916"/>
              <a:gd name="connsiteY12" fmla="*/ 915670 h 1561349"/>
              <a:gd name="connisteX13" fmla="*/ 200128 w 1013916"/>
              <a:gd name="connsiteY13" fmla="*/ 1046480 h 1561349"/>
              <a:gd name="connisteX14" fmla="*/ 148058 w 1013916"/>
              <a:gd name="connsiteY14" fmla="*/ 1098550 h 1561349"/>
              <a:gd name="connisteX15" fmla="*/ 243943 w 1013916"/>
              <a:gd name="connsiteY15" fmla="*/ 1125220 h 1561349"/>
              <a:gd name="connisteX16" fmla="*/ 130278 w 1013916"/>
              <a:gd name="connsiteY16" fmla="*/ 1203325 h 1561349"/>
              <a:gd name="connisteX17" fmla="*/ 200128 w 1013916"/>
              <a:gd name="connsiteY17" fmla="*/ 1282065 h 1561349"/>
              <a:gd name="connisteX18" fmla="*/ 17248 w 1013916"/>
              <a:gd name="connsiteY18" fmla="*/ 1534795 h 1561349"/>
              <a:gd name="connisteX19" fmla="*/ 17248 w 1013916"/>
              <a:gd name="connsiteY19" fmla="*/ 1543685 h 156134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Lst>
            <a:rect l="l" t="t" r="r" b="b"/>
            <a:pathLst>
              <a:path w="1013917" h="1561350">
                <a:moveTo>
                  <a:pt x="1011659" y="0"/>
                </a:moveTo>
                <a:cubicBezTo>
                  <a:pt x="1011659" y="17780"/>
                  <a:pt x="1011659" y="64770"/>
                  <a:pt x="1011659" y="95885"/>
                </a:cubicBezTo>
                <a:cubicBezTo>
                  <a:pt x="1011659" y="127000"/>
                  <a:pt x="1016739" y="135890"/>
                  <a:pt x="1011659" y="156845"/>
                </a:cubicBezTo>
                <a:cubicBezTo>
                  <a:pt x="1006579" y="177800"/>
                  <a:pt x="1007849" y="181610"/>
                  <a:pt x="984989" y="200660"/>
                </a:cubicBezTo>
                <a:cubicBezTo>
                  <a:pt x="962129" y="219710"/>
                  <a:pt x="932919" y="236855"/>
                  <a:pt x="897994" y="252730"/>
                </a:cubicBezTo>
                <a:cubicBezTo>
                  <a:pt x="863069" y="268605"/>
                  <a:pt x="847829" y="260985"/>
                  <a:pt x="810999" y="278765"/>
                </a:cubicBezTo>
                <a:cubicBezTo>
                  <a:pt x="774169" y="296545"/>
                  <a:pt x="751944" y="321310"/>
                  <a:pt x="715114" y="340360"/>
                </a:cubicBezTo>
                <a:cubicBezTo>
                  <a:pt x="678284" y="359410"/>
                  <a:pt x="650344" y="352425"/>
                  <a:pt x="627484" y="375285"/>
                </a:cubicBezTo>
                <a:cubicBezTo>
                  <a:pt x="604624" y="398145"/>
                  <a:pt x="620499" y="409575"/>
                  <a:pt x="601449" y="453390"/>
                </a:cubicBezTo>
                <a:cubicBezTo>
                  <a:pt x="582399" y="497205"/>
                  <a:pt x="566524" y="537210"/>
                  <a:pt x="531599" y="593090"/>
                </a:cubicBezTo>
                <a:cubicBezTo>
                  <a:pt x="496674" y="648970"/>
                  <a:pt x="459844" y="680720"/>
                  <a:pt x="426824" y="732790"/>
                </a:cubicBezTo>
                <a:cubicBezTo>
                  <a:pt x="393804" y="784860"/>
                  <a:pt x="386819" y="817880"/>
                  <a:pt x="365864" y="854710"/>
                </a:cubicBezTo>
                <a:cubicBezTo>
                  <a:pt x="344909" y="891540"/>
                  <a:pt x="355704" y="877570"/>
                  <a:pt x="322684" y="915670"/>
                </a:cubicBezTo>
                <a:cubicBezTo>
                  <a:pt x="289664" y="953770"/>
                  <a:pt x="235054" y="1009650"/>
                  <a:pt x="200129" y="1046480"/>
                </a:cubicBezTo>
                <a:cubicBezTo>
                  <a:pt x="165204" y="1083310"/>
                  <a:pt x="139169" y="1082675"/>
                  <a:pt x="148059" y="1098550"/>
                </a:cubicBezTo>
                <a:cubicBezTo>
                  <a:pt x="156949" y="1114425"/>
                  <a:pt x="247754" y="1104265"/>
                  <a:pt x="243944" y="1125220"/>
                </a:cubicBezTo>
                <a:cubicBezTo>
                  <a:pt x="240134" y="1146175"/>
                  <a:pt x="139169" y="1172210"/>
                  <a:pt x="130279" y="1203325"/>
                </a:cubicBezTo>
                <a:cubicBezTo>
                  <a:pt x="121389" y="1234440"/>
                  <a:pt x="222989" y="1216025"/>
                  <a:pt x="200129" y="1282065"/>
                </a:cubicBezTo>
                <a:cubicBezTo>
                  <a:pt x="177269" y="1348105"/>
                  <a:pt x="54079" y="1482725"/>
                  <a:pt x="17249" y="1534795"/>
                </a:cubicBezTo>
                <a:cubicBezTo>
                  <a:pt x="-19581" y="1586865"/>
                  <a:pt x="13439" y="1546860"/>
                  <a:pt x="17249" y="1543685"/>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任意多边形 5"/>
          <p:cNvSpPr/>
          <p:nvPr/>
        </p:nvSpPr>
        <p:spPr>
          <a:xfrm>
            <a:off x="1217930" y="2900680"/>
            <a:ext cx="5521325" cy="2302510"/>
          </a:xfrm>
          <a:custGeom>
            <a:avLst/>
            <a:gdLst>
              <a:gd name="connisteX0" fmla="*/ 0 w 5572963"/>
              <a:gd name="connsiteY0" fmla="*/ 0 h 2355215"/>
              <a:gd name="connisteX1" fmla="*/ 191770 w 5572963"/>
              <a:gd name="connsiteY1" fmla="*/ 139700 h 2355215"/>
              <a:gd name="connisteX2" fmla="*/ 383540 w 5572963"/>
              <a:gd name="connsiteY2" fmla="*/ 235585 h 2355215"/>
              <a:gd name="connisteX3" fmla="*/ 636270 w 5572963"/>
              <a:gd name="connsiteY3" fmla="*/ 340360 h 2355215"/>
              <a:gd name="connisteX4" fmla="*/ 871855 w 5572963"/>
              <a:gd name="connsiteY4" fmla="*/ 427355 h 2355215"/>
              <a:gd name="connisteX5" fmla="*/ 993775 w 5572963"/>
              <a:gd name="connsiteY5" fmla="*/ 497205 h 2355215"/>
              <a:gd name="connisteX6" fmla="*/ 958850 w 5572963"/>
              <a:gd name="connsiteY6" fmla="*/ 793750 h 2355215"/>
              <a:gd name="connisteX7" fmla="*/ 976630 w 5572963"/>
              <a:gd name="connsiteY7" fmla="*/ 1020445 h 2355215"/>
              <a:gd name="connisteX8" fmla="*/ 1151255 w 5572963"/>
              <a:gd name="connsiteY8" fmla="*/ 1177925 h 2355215"/>
              <a:gd name="connisteX9" fmla="*/ 1299210 w 5572963"/>
              <a:gd name="connsiteY9" fmla="*/ 1299845 h 2355215"/>
              <a:gd name="connisteX10" fmla="*/ 1499870 w 5572963"/>
              <a:gd name="connsiteY10" fmla="*/ 1325880 h 2355215"/>
              <a:gd name="connisteX11" fmla="*/ 2136775 w 5572963"/>
              <a:gd name="connsiteY11" fmla="*/ 1535430 h 2355215"/>
              <a:gd name="connisteX12" fmla="*/ 2363470 w 5572963"/>
              <a:gd name="connsiteY12" fmla="*/ 1500505 h 2355215"/>
              <a:gd name="connisteX13" fmla="*/ 2868930 w 5572963"/>
              <a:gd name="connsiteY13" fmla="*/ 1561465 h 2355215"/>
              <a:gd name="connisteX14" fmla="*/ 3078480 w 5572963"/>
              <a:gd name="connsiteY14" fmla="*/ 1631315 h 2355215"/>
              <a:gd name="connisteX15" fmla="*/ 3322320 w 5572963"/>
              <a:gd name="connsiteY15" fmla="*/ 1831975 h 2355215"/>
              <a:gd name="connisteX16" fmla="*/ 3296285 w 5572963"/>
              <a:gd name="connsiteY16" fmla="*/ 2023745 h 2355215"/>
              <a:gd name="connisteX17" fmla="*/ 3453130 w 5572963"/>
              <a:gd name="connsiteY17" fmla="*/ 2093595 h 2355215"/>
              <a:gd name="connisteX18" fmla="*/ 3767455 w 5572963"/>
              <a:gd name="connsiteY18" fmla="*/ 1988820 h 2355215"/>
              <a:gd name="connisteX19" fmla="*/ 4116070 w 5572963"/>
              <a:gd name="connsiteY19" fmla="*/ 1875155 h 2355215"/>
              <a:gd name="connisteX20" fmla="*/ 4211955 w 5572963"/>
              <a:gd name="connsiteY20" fmla="*/ 1709420 h 2355215"/>
              <a:gd name="connisteX21" fmla="*/ 4412615 w 5572963"/>
              <a:gd name="connsiteY21" fmla="*/ 1517650 h 2355215"/>
              <a:gd name="connisteX22" fmla="*/ 4683125 w 5572963"/>
              <a:gd name="connsiteY22" fmla="*/ 1491615 h 2355215"/>
              <a:gd name="connisteX23" fmla="*/ 4909820 w 5572963"/>
              <a:gd name="connsiteY23" fmla="*/ 1674495 h 2355215"/>
              <a:gd name="connisteX24" fmla="*/ 5127625 w 5572963"/>
              <a:gd name="connsiteY24" fmla="*/ 1770380 h 2355215"/>
              <a:gd name="connisteX25" fmla="*/ 5311140 w 5572963"/>
              <a:gd name="connsiteY25" fmla="*/ 1727200 h 2355215"/>
              <a:gd name="connisteX26" fmla="*/ 5494020 w 5572963"/>
              <a:gd name="connsiteY26" fmla="*/ 1744345 h 2355215"/>
              <a:gd name="connisteX27" fmla="*/ 5572760 w 5572963"/>
              <a:gd name="connsiteY27" fmla="*/ 2180590 h 2355215"/>
              <a:gd name="connisteX28" fmla="*/ 5511800 w 5572963"/>
              <a:gd name="connsiteY28" fmla="*/ 2355215 h 235521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Lst>
            <a:rect l="l" t="t" r="r" b="b"/>
            <a:pathLst>
              <a:path w="5572963" h="2355215">
                <a:moveTo>
                  <a:pt x="0" y="0"/>
                </a:moveTo>
                <a:cubicBezTo>
                  <a:pt x="34290" y="26035"/>
                  <a:pt x="114935" y="92710"/>
                  <a:pt x="191770" y="139700"/>
                </a:cubicBezTo>
                <a:cubicBezTo>
                  <a:pt x="268605" y="186690"/>
                  <a:pt x="294640" y="195580"/>
                  <a:pt x="383540" y="235585"/>
                </a:cubicBezTo>
                <a:cubicBezTo>
                  <a:pt x="472440" y="275590"/>
                  <a:pt x="538480" y="302260"/>
                  <a:pt x="636270" y="340360"/>
                </a:cubicBezTo>
                <a:cubicBezTo>
                  <a:pt x="734060" y="378460"/>
                  <a:pt x="800100" y="396240"/>
                  <a:pt x="871855" y="427355"/>
                </a:cubicBezTo>
                <a:cubicBezTo>
                  <a:pt x="943610" y="458470"/>
                  <a:pt x="976630" y="424180"/>
                  <a:pt x="993775" y="497205"/>
                </a:cubicBezTo>
                <a:cubicBezTo>
                  <a:pt x="1010920" y="570230"/>
                  <a:pt x="962025" y="688975"/>
                  <a:pt x="958850" y="793750"/>
                </a:cubicBezTo>
                <a:cubicBezTo>
                  <a:pt x="955675" y="898525"/>
                  <a:pt x="937895" y="943610"/>
                  <a:pt x="976630" y="1020445"/>
                </a:cubicBezTo>
                <a:cubicBezTo>
                  <a:pt x="1015365" y="1097280"/>
                  <a:pt x="1086485" y="1122045"/>
                  <a:pt x="1151255" y="1177925"/>
                </a:cubicBezTo>
                <a:cubicBezTo>
                  <a:pt x="1216025" y="1233805"/>
                  <a:pt x="1229360" y="1270000"/>
                  <a:pt x="1299210" y="1299845"/>
                </a:cubicBezTo>
                <a:cubicBezTo>
                  <a:pt x="1369060" y="1329690"/>
                  <a:pt x="1332230" y="1278890"/>
                  <a:pt x="1499870" y="1325880"/>
                </a:cubicBezTo>
                <a:cubicBezTo>
                  <a:pt x="1667510" y="1372870"/>
                  <a:pt x="1964055" y="1500505"/>
                  <a:pt x="2136775" y="1535430"/>
                </a:cubicBezTo>
                <a:cubicBezTo>
                  <a:pt x="2309495" y="1570355"/>
                  <a:pt x="2216785" y="1495425"/>
                  <a:pt x="2363470" y="1500505"/>
                </a:cubicBezTo>
                <a:cubicBezTo>
                  <a:pt x="2510155" y="1505585"/>
                  <a:pt x="2726055" y="1535430"/>
                  <a:pt x="2868930" y="1561465"/>
                </a:cubicBezTo>
                <a:cubicBezTo>
                  <a:pt x="3011805" y="1587500"/>
                  <a:pt x="2987675" y="1577340"/>
                  <a:pt x="3078480" y="1631315"/>
                </a:cubicBezTo>
                <a:cubicBezTo>
                  <a:pt x="3169285" y="1685290"/>
                  <a:pt x="3278505" y="1753235"/>
                  <a:pt x="3322320" y="1831975"/>
                </a:cubicBezTo>
                <a:cubicBezTo>
                  <a:pt x="3366135" y="1910715"/>
                  <a:pt x="3270250" y="1971675"/>
                  <a:pt x="3296285" y="2023745"/>
                </a:cubicBezTo>
                <a:cubicBezTo>
                  <a:pt x="3322320" y="2075815"/>
                  <a:pt x="3359150" y="2100580"/>
                  <a:pt x="3453130" y="2093595"/>
                </a:cubicBezTo>
                <a:cubicBezTo>
                  <a:pt x="3547110" y="2086610"/>
                  <a:pt x="3634740" y="2032635"/>
                  <a:pt x="3767455" y="1988820"/>
                </a:cubicBezTo>
                <a:cubicBezTo>
                  <a:pt x="3900170" y="1945005"/>
                  <a:pt x="4027170" y="1931035"/>
                  <a:pt x="4116070" y="1875155"/>
                </a:cubicBezTo>
                <a:cubicBezTo>
                  <a:pt x="4204970" y="1819275"/>
                  <a:pt x="4152900" y="1781175"/>
                  <a:pt x="4211955" y="1709420"/>
                </a:cubicBezTo>
                <a:cubicBezTo>
                  <a:pt x="4271010" y="1637665"/>
                  <a:pt x="4318635" y="1561465"/>
                  <a:pt x="4412615" y="1517650"/>
                </a:cubicBezTo>
                <a:cubicBezTo>
                  <a:pt x="4506595" y="1473835"/>
                  <a:pt x="4583430" y="1460500"/>
                  <a:pt x="4683125" y="1491615"/>
                </a:cubicBezTo>
                <a:cubicBezTo>
                  <a:pt x="4782820" y="1522730"/>
                  <a:pt x="4820920" y="1618615"/>
                  <a:pt x="4909820" y="1674495"/>
                </a:cubicBezTo>
                <a:cubicBezTo>
                  <a:pt x="4998720" y="1730375"/>
                  <a:pt x="5047615" y="1759585"/>
                  <a:pt x="5127625" y="1770380"/>
                </a:cubicBezTo>
                <a:cubicBezTo>
                  <a:pt x="5207635" y="1781175"/>
                  <a:pt x="5238115" y="1732280"/>
                  <a:pt x="5311140" y="1727200"/>
                </a:cubicBezTo>
                <a:cubicBezTo>
                  <a:pt x="5384165" y="1722120"/>
                  <a:pt x="5441950" y="1653540"/>
                  <a:pt x="5494020" y="1744345"/>
                </a:cubicBezTo>
                <a:cubicBezTo>
                  <a:pt x="5546090" y="1835150"/>
                  <a:pt x="5568950" y="2058670"/>
                  <a:pt x="5572760" y="2180590"/>
                </a:cubicBezTo>
                <a:cubicBezTo>
                  <a:pt x="5576570" y="2302510"/>
                  <a:pt x="5525770" y="2329180"/>
                  <a:pt x="5511800" y="2355215"/>
                </a:cubicBezTo>
              </a:path>
            </a:pathLst>
          </a:custGeom>
          <a:noFill/>
          <a:ln w="5715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3296285" y="5098415"/>
            <a:ext cx="2393950" cy="4603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r>
              <a:rPr lang="zh-CN" altLang="en-US" sz="2400" b="1">
                <a:solidFill>
                  <a:srgbClr val="C00000"/>
                </a:solidFill>
              </a:rPr>
              <a:t>西伯利亚大铁路</a:t>
            </a:r>
            <a:endParaRPr lang="zh-CN" altLang="en-US" sz="2400" b="1">
              <a:solidFill>
                <a:srgbClr val="C00000"/>
              </a:solidFill>
            </a:endParaRPr>
          </a:p>
        </p:txBody>
      </p:sp>
      <p:sp>
        <p:nvSpPr>
          <p:cNvPr id="10" name="任意多边形 9"/>
          <p:cNvSpPr/>
          <p:nvPr/>
        </p:nvSpPr>
        <p:spPr>
          <a:xfrm>
            <a:off x="4261485" y="4183380"/>
            <a:ext cx="2573020" cy="269240"/>
          </a:xfrm>
          <a:custGeom>
            <a:avLst/>
            <a:gdLst>
              <a:gd name="connisteX0" fmla="*/ 0 w 2677160"/>
              <a:gd name="connsiteY0" fmla="*/ 228267 h 228267"/>
              <a:gd name="connisteX1" fmla="*/ 340360 w 2677160"/>
              <a:gd name="connsiteY1" fmla="*/ 124127 h 228267"/>
              <a:gd name="connisteX2" fmla="*/ 523240 w 2677160"/>
              <a:gd name="connsiteY2" fmla="*/ 97457 h 228267"/>
              <a:gd name="connisteX3" fmla="*/ 636270 w 2677160"/>
              <a:gd name="connsiteY3" fmla="*/ 176197 h 228267"/>
              <a:gd name="connisteX4" fmla="*/ 994410 w 2677160"/>
              <a:gd name="connsiteY4" fmla="*/ 124127 h 228267"/>
              <a:gd name="connisteX5" fmla="*/ 1343025 w 2677160"/>
              <a:gd name="connsiteY5" fmla="*/ 1572 h 228267"/>
              <a:gd name="connisteX6" fmla="*/ 1560830 w 2677160"/>
              <a:gd name="connsiteY6" fmla="*/ 62532 h 228267"/>
              <a:gd name="connisteX7" fmla="*/ 1770380 w 2677160"/>
              <a:gd name="connsiteY7" fmla="*/ 62532 h 228267"/>
              <a:gd name="connisteX8" fmla="*/ 2058035 w 2677160"/>
              <a:gd name="connsiteY8" fmla="*/ 150162 h 228267"/>
              <a:gd name="connisteX9" fmla="*/ 2145030 w 2677160"/>
              <a:gd name="connsiteY9" fmla="*/ 211122 h 228267"/>
              <a:gd name="connisteX10" fmla="*/ 2354580 w 2677160"/>
              <a:gd name="connsiteY10" fmla="*/ 89202 h 228267"/>
              <a:gd name="connisteX11" fmla="*/ 2459355 w 2677160"/>
              <a:gd name="connsiteY11" fmla="*/ 141272 h 228267"/>
              <a:gd name="connisteX12" fmla="*/ 2677160 w 2677160"/>
              <a:gd name="connsiteY12" fmla="*/ 158417 h 22826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Lst>
            <a:rect l="l" t="t" r="r" b="b"/>
            <a:pathLst>
              <a:path w="2677160" h="228267">
                <a:moveTo>
                  <a:pt x="0" y="228267"/>
                </a:moveTo>
                <a:cubicBezTo>
                  <a:pt x="64135" y="207947"/>
                  <a:pt x="235585" y="150162"/>
                  <a:pt x="340360" y="124127"/>
                </a:cubicBezTo>
                <a:cubicBezTo>
                  <a:pt x="445135" y="98092"/>
                  <a:pt x="464185" y="87297"/>
                  <a:pt x="523240" y="97457"/>
                </a:cubicBezTo>
                <a:cubicBezTo>
                  <a:pt x="582295" y="107617"/>
                  <a:pt x="542290" y="171117"/>
                  <a:pt x="636270" y="176197"/>
                </a:cubicBezTo>
                <a:cubicBezTo>
                  <a:pt x="730250" y="181277"/>
                  <a:pt x="852805" y="159052"/>
                  <a:pt x="994410" y="124127"/>
                </a:cubicBezTo>
                <a:cubicBezTo>
                  <a:pt x="1136015" y="89202"/>
                  <a:pt x="1229995" y="13637"/>
                  <a:pt x="1343025" y="1572"/>
                </a:cubicBezTo>
                <a:cubicBezTo>
                  <a:pt x="1456055" y="-10493"/>
                  <a:pt x="1475105" y="50467"/>
                  <a:pt x="1560830" y="62532"/>
                </a:cubicBezTo>
                <a:cubicBezTo>
                  <a:pt x="1646555" y="74597"/>
                  <a:pt x="1670685" y="44752"/>
                  <a:pt x="1770380" y="62532"/>
                </a:cubicBezTo>
                <a:cubicBezTo>
                  <a:pt x="1870075" y="80312"/>
                  <a:pt x="1983105" y="120317"/>
                  <a:pt x="2058035" y="150162"/>
                </a:cubicBezTo>
                <a:cubicBezTo>
                  <a:pt x="2132965" y="180007"/>
                  <a:pt x="2085975" y="223187"/>
                  <a:pt x="2145030" y="211122"/>
                </a:cubicBezTo>
                <a:cubicBezTo>
                  <a:pt x="2204085" y="199057"/>
                  <a:pt x="2291715" y="103172"/>
                  <a:pt x="2354580" y="89202"/>
                </a:cubicBezTo>
                <a:cubicBezTo>
                  <a:pt x="2417445" y="75232"/>
                  <a:pt x="2394585" y="127302"/>
                  <a:pt x="2459355" y="141272"/>
                </a:cubicBezTo>
                <a:cubicBezTo>
                  <a:pt x="2524125" y="155242"/>
                  <a:pt x="2635885" y="155877"/>
                  <a:pt x="2677160" y="158417"/>
                </a:cubicBezTo>
              </a:path>
            </a:pathLst>
          </a:custGeom>
          <a:noFill/>
          <a:ln w="5715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1" name="文本框 10"/>
          <p:cNvSpPr txBox="1"/>
          <p:nvPr/>
        </p:nvSpPr>
        <p:spPr>
          <a:xfrm>
            <a:off x="4461510" y="3583940"/>
            <a:ext cx="1443355" cy="4603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r>
              <a:rPr lang="zh-CN" altLang="en-US" sz="2400" b="1">
                <a:solidFill>
                  <a:srgbClr val="C00000"/>
                </a:solidFill>
              </a:rPr>
              <a:t>贝阿铁路</a:t>
            </a:r>
            <a:endParaRPr lang="zh-CN" altLang="en-US" sz="2400" b="1">
              <a:solidFill>
                <a:srgbClr val="C00000"/>
              </a:solidFill>
            </a:endParaRPr>
          </a:p>
        </p:txBody>
      </p:sp>
      <p:sp>
        <p:nvSpPr>
          <p:cNvPr id="12" name="文本框 11"/>
          <p:cNvSpPr txBox="1"/>
          <p:nvPr/>
        </p:nvSpPr>
        <p:spPr>
          <a:xfrm>
            <a:off x="7393305" y="-70485"/>
            <a:ext cx="4798695" cy="1383665"/>
          </a:xfrm>
          <a:prstGeom prst="rect">
            <a:avLst/>
          </a:prstGeom>
          <a:noFill/>
        </p:spPr>
        <p:txBody>
          <a:bodyPr wrap="square" rtlCol="0">
            <a:spAutoFit/>
          </a:bodyPr>
          <a:p>
            <a:pPr fontAlgn="auto">
              <a:lnSpc>
                <a:spcPct val="150000"/>
              </a:lnSpc>
            </a:pPr>
            <a:r>
              <a:rPr lang="zh-CN" altLang="en-US" sz="2800" b="1">
                <a:solidFill>
                  <a:schemeClr val="accent4">
                    <a:lumMod val="75000"/>
                  </a:schemeClr>
                </a:solidFill>
                <a:latin typeface="华文隶书" panose="02010800040101010101" charset="-122"/>
                <a:ea typeface="华文隶书" panose="02010800040101010101" charset="-122"/>
              </a:rPr>
              <a:t>为什么亚洲部分的铁路网主要布局在西伯利亚南部地区？</a:t>
            </a:r>
            <a:endParaRPr lang="zh-CN" altLang="en-US" sz="2800" b="1">
              <a:solidFill>
                <a:schemeClr val="accent4">
                  <a:lumMod val="75000"/>
                </a:schemeClr>
              </a:solidFill>
              <a:latin typeface="华文隶书" panose="02010800040101010101" charset="-122"/>
              <a:ea typeface="华文隶书" panose="02010800040101010101" charset="-122"/>
            </a:endParaRPr>
          </a:p>
        </p:txBody>
      </p:sp>
      <p:sp>
        <p:nvSpPr>
          <p:cNvPr id="21" name="文本框 20"/>
          <p:cNvSpPr txBox="1"/>
          <p:nvPr/>
        </p:nvSpPr>
        <p:spPr>
          <a:xfrm>
            <a:off x="7753350" y="1313180"/>
            <a:ext cx="1886585" cy="645160"/>
          </a:xfrm>
          <a:prstGeom prst="rect">
            <a:avLst/>
          </a:prstGeom>
          <a:solidFill>
            <a:srgbClr val="002060"/>
          </a:solidFill>
        </p:spPr>
        <p:style>
          <a:lnRef idx="2">
            <a:schemeClr val="dk1"/>
          </a:lnRef>
          <a:fillRef idx="1">
            <a:schemeClr val="lt1"/>
          </a:fillRef>
          <a:effectRef idx="0">
            <a:schemeClr val="dk1"/>
          </a:effectRef>
          <a:fontRef idx="minor">
            <a:schemeClr val="dk1"/>
          </a:fontRef>
        </p:style>
        <p:txBody>
          <a:bodyPr wrap="square" rtlCol="0">
            <a:spAutoFit/>
          </a:bodyPr>
          <a:p>
            <a:pPr algn="ctr" fontAlgn="auto">
              <a:lnSpc>
                <a:spcPct val="150000"/>
              </a:lnSpc>
            </a:pPr>
            <a:r>
              <a:rPr lang="zh-CN" altLang="en-US" sz="2400" b="1">
                <a:solidFill>
                  <a:schemeClr val="bg1"/>
                </a:solidFill>
              </a:rPr>
              <a:t>位置和气候</a:t>
            </a:r>
            <a:endParaRPr lang="zh-CN" altLang="en-US" sz="2400" b="1">
              <a:solidFill>
                <a:schemeClr val="bg1"/>
              </a:solidFill>
            </a:endParaRPr>
          </a:p>
        </p:txBody>
      </p:sp>
      <p:sp>
        <p:nvSpPr>
          <p:cNvPr id="22" name="文本框 21"/>
          <p:cNvSpPr txBox="1"/>
          <p:nvPr/>
        </p:nvSpPr>
        <p:spPr>
          <a:xfrm>
            <a:off x="7753350" y="3696971"/>
            <a:ext cx="1999615" cy="645160"/>
          </a:xfrm>
          <a:prstGeom prst="rect">
            <a:avLst/>
          </a:prstGeom>
          <a:solidFill>
            <a:srgbClr val="002060"/>
          </a:solidFill>
        </p:spPr>
        <p:style>
          <a:lnRef idx="2">
            <a:schemeClr val="dk1"/>
          </a:lnRef>
          <a:fillRef idx="1">
            <a:schemeClr val="lt1"/>
          </a:fillRef>
          <a:effectRef idx="0">
            <a:schemeClr val="dk1"/>
          </a:effectRef>
          <a:fontRef idx="minor">
            <a:schemeClr val="dk1"/>
          </a:fontRef>
        </p:style>
        <p:txBody>
          <a:bodyPr vertOverflow="overflow" horzOverflow="overflow" vert="horz" wrap="square" numCol="1" spcCol="0" rtlCol="0" fromWordArt="0" anchor="ctr" anchorCtr="0" forceAA="0" compatLnSpc="1">
            <a:spAutoFit/>
          </a:bodyPr>
          <a:p>
            <a:pPr lvl="0" algn="ctr">
              <a:lnSpc>
                <a:spcPct val="150000"/>
              </a:lnSpc>
              <a:buClrTx/>
              <a:buSzTx/>
              <a:buFontTx/>
            </a:pPr>
            <a:r>
              <a:rPr lang="zh-CN" altLang="en-US" sz="2400" b="1">
                <a:solidFill>
                  <a:schemeClr val="bg1"/>
                </a:solidFill>
                <a:sym typeface="+mn-ea"/>
              </a:rPr>
              <a:t>人口和城市</a:t>
            </a:r>
            <a:endParaRPr lang="zh-CN" altLang="en-US" sz="2400" b="1">
              <a:solidFill>
                <a:schemeClr val="bg1"/>
              </a:solidFill>
              <a:sym typeface="+mn-ea"/>
            </a:endParaRPr>
          </a:p>
        </p:txBody>
      </p:sp>
      <p:sp>
        <p:nvSpPr>
          <p:cNvPr id="23" name="文本框 22"/>
          <p:cNvSpPr txBox="1"/>
          <p:nvPr/>
        </p:nvSpPr>
        <p:spPr>
          <a:xfrm>
            <a:off x="7753350" y="4867276"/>
            <a:ext cx="1964690" cy="645160"/>
          </a:xfrm>
          <a:prstGeom prst="rect">
            <a:avLst/>
          </a:prstGeom>
          <a:solidFill>
            <a:srgbClr val="002060"/>
          </a:solidFill>
        </p:spPr>
        <p:style>
          <a:lnRef idx="2">
            <a:schemeClr val="dk1"/>
          </a:lnRef>
          <a:fillRef idx="1">
            <a:schemeClr val="lt1"/>
          </a:fillRef>
          <a:effectRef idx="0">
            <a:schemeClr val="dk1"/>
          </a:effectRef>
          <a:fontRef idx="minor">
            <a:schemeClr val="dk1"/>
          </a:fontRef>
        </p:style>
        <p:txBody>
          <a:bodyPr vertOverflow="overflow" horzOverflow="overflow" vert="horz" wrap="square" numCol="1" spcCol="0" rtlCol="0" fromWordArt="0" anchor="ctr" anchorCtr="0" forceAA="0" compatLnSpc="1">
            <a:spAutoFit/>
          </a:bodyPr>
          <a:p>
            <a:pPr lvl="0" algn="ctr">
              <a:lnSpc>
                <a:spcPct val="150000"/>
              </a:lnSpc>
              <a:buClrTx/>
              <a:buSzTx/>
              <a:buFontTx/>
            </a:pPr>
            <a:r>
              <a:rPr lang="zh-CN" altLang="en-US" sz="2400" b="1">
                <a:solidFill>
                  <a:schemeClr val="bg1"/>
                </a:solidFill>
                <a:sym typeface="+mn-ea"/>
              </a:rPr>
              <a:t>资源和矿产</a:t>
            </a:r>
            <a:endParaRPr lang="zh-CN" altLang="en-US" sz="2400" b="1">
              <a:solidFill>
                <a:schemeClr val="bg1"/>
              </a:solidFill>
              <a:sym typeface="+mn-ea"/>
            </a:endParaRPr>
          </a:p>
        </p:txBody>
      </p:sp>
      <p:sp>
        <p:nvSpPr>
          <p:cNvPr id="24" name="文本框 23"/>
          <p:cNvSpPr txBox="1"/>
          <p:nvPr/>
        </p:nvSpPr>
        <p:spPr>
          <a:xfrm>
            <a:off x="7653020" y="2183765"/>
            <a:ext cx="4554855" cy="1198880"/>
          </a:xfrm>
          <a:prstGeom prst="rect">
            <a:avLst/>
          </a:prstGeom>
          <a:noFill/>
        </p:spPr>
        <p:txBody>
          <a:bodyPr wrap="square" rtlCol="0" anchor="t">
            <a:spAutoFit/>
          </a:bodyPr>
          <a:p>
            <a:pPr fontAlgn="auto">
              <a:lnSpc>
                <a:spcPct val="150000"/>
              </a:lnSpc>
            </a:pPr>
            <a:r>
              <a:rPr lang="zh-CN" altLang="en-US" sz="2400">
                <a:sym typeface="+mn-ea"/>
              </a:rPr>
              <a:t>北部纬度高，气候严寒，冻土深厚，不易开凿</a:t>
            </a:r>
            <a:endParaRPr lang="zh-CN" altLang="en-US" sz="2400">
              <a:sym typeface="+mn-ea"/>
            </a:endParaRPr>
          </a:p>
        </p:txBody>
      </p:sp>
      <p:sp>
        <p:nvSpPr>
          <p:cNvPr id="25" name="文本框 24"/>
          <p:cNvSpPr txBox="1"/>
          <p:nvPr/>
        </p:nvSpPr>
        <p:spPr>
          <a:xfrm>
            <a:off x="5905500" y="5659120"/>
            <a:ext cx="6286500" cy="1198880"/>
          </a:xfrm>
          <a:prstGeom prst="rect">
            <a:avLst/>
          </a:prstGeom>
          <a:solidFill>
            <a:schemeClr val="accent2">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p>
            <a:pPr fontAlgn="auto">
              <a:lnSpc>
                <a:spcPct val="150000"/>
              </a:lnSpc>
            </a:pPr>
            <a:r>
              <a:rPr lang="zh-CN" altLang="en-US" sz="2400" b="1"/>
              <a:t>找一找：</a:t>
            </a:r>
            <a:endParaRPr lang="zh-CN" altLang="en-US" sz="2400" b="1"/>
          </a:p>
          <a:p>
            <a:pPr fontAlgn="auto">
              <a:lnSpc>
                <a:spcPct val="150000"/>
              </a:lnSpc>
            </a:pPr>
            <a:r>
              <a:rPr lang="zh-CN" altLang="en-US" sz="2400"/>
              <a:t>在这条铁路上的哪座城市可以发展水路运输？</a:t>
            </a:r>
            <a:endParaRPr lang="zh-CN" altLang="en-US" sz="2400"/>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0" grpId="0" bldLvl="0" animBg="1"/>
      <p:bldP spid="6" grpId="0" bldLvl="0" animBg="1"/>
      <p:bldP spid="8" grpId="0" animBg="1"/>
      <p:bldP spid="21" grpId="0" bldLvl="0" animBg="1"/>
      <p:bldP spid="24" grpId="0"/>
      <p:bldP spid="22" grpId="0" bldLvl="0" animBg="1"/>
      <p:bldP spid="23" grpId="0" bldLvl="0" animBg="1"/>
      <p:bldP spid="25"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nvSpPr>
        <p:spPr>
          <a:xfrm>
            <a:off x="0" y="0"/>
            <a:ext cx="5904865" cy="583565"/>
          </a:xfrm>
          <a:prstGeom prst="rect">
            <a:avLst/>
          </a:prstGeom>
          <a:noFill/>
        </p:spPr>
        <p:txBody>
          <a:bodyPr wrap="none" rtlCol="0">
            <a:spAutoFit/>
          </a:bodyPr>
          <a:p>
            <a:r>
              <a:rPr lang="zh-CN" sz="3200" b="1">
                <a:latin typeface="微软雅黑" panose="020B0503020204020204" charset="-122"/>
                <a:ea typeface="微软雅黑" panose="020B0503020204020204" charset="-122"/>
                <a:cs typeface="微软雅黑" panose="020B0503020204020204" charset="-122"/>
              </a:rPr>
              <a:t>俄罗斯的交通运输业</a:t>
            </a:r>
            <a:r>
              <a:rPr lang="en-US" altLang="zh-CN" sz="3200" b="1">
                <a:latin typeface="微软雅黑" panose="020B0503020204020204" charset="-122"/>
                <a:ea typeface="微软雅黑" panose="020B0503020204020204" charset="-122"/>
                <a:cs typeface="微软雅黑" panose="020B0503020204020204" charset="-122"/>
              </a:rPr>
              <a:t>—</a:t>
            </a:r>
            <a:r>
              <a:rPr lang="zh-CN" altLang="en-US" sz="3200" b="1">
                <a:latin typeface="微软雅黑" panose="020B0503020204020204" charset="-122"/>
                <a:ea typeface="微软雅黑" panose="020B0503020204020204" charset="-122"/>
                <a:cs typeface="微软雅黑" panose="020B0503020204020204" charset="-122"/>
              </a:rPr>
              <a:t>水路运输</a:t>
            </a:r>
            <a:endParaRPr lang="zh-CN" altLang="en-US" sz="3200" b="1">
              <a:latin typeface="微软雅黑" panose="020B0503020204020204" charset="-122"/>
              <a:ea typeface="微软雅黑" panose="020B0503020204020204" charset="-122"/>
              <a:cs typeface="微软雅黑" panose="020B0503020204020204" charset="-122"/>
            </a:endParaRPr>
          </a:p>
        </p:txBody>
      </p:sp>
      <p:pic>
        <p:nvPicPr>
          <p:cNvPr id="2" name="图片 1" descr="IMG_1080(20211121-155632)"/>
          <p:cNvPicPr>
            <a:picLocks noChangeAspect="1"/>
          </p:cNvPicPr>
          <p:nvPr/>
        </p:nvPicPr>
        <p:blipFill>
          <a:blip r:embed="rId1"/>
          <a:srcRect t="6523" b="2315"/>
          <a:stretch>
            <a:fillRect/>
          </a:stretch>
        </p:blipFill>
        <p:spPr>
          <a:xfrm>
            <a:off x="62230" y="1113790"/>
            <a:ext cx="7659370" cy="5059045"/>
          </a:xfrm>
          <a:prstGeom prst="rect">
            <a:avLst/>
          </a:prstGeom>
        </p:spPr>
      </p:pic>
      <p:sp>
        <p:nvSpPr>
          <p:cNvPr id="3" name="任意多边形 2"/>
          <p:cNvSpPr/>
          <p:nvPr/>
        </p:nvSpPr>
        <p:spPr>
          <a:xfrm>
            <a:off x="1675130" y="2578100"/>
            <a:ext cx="1117600" cy="1605280"/>
          </a:xfrm>
          <a:custGeom>
            <a:avLst/>
            <a:gdLst>
              <a:gd name="connisteX0" fmla="*/ 1011658 w 1013916"/>
              <a:gd name="connsiteY0" fmla="*/ 0 h 1561349"/>
              <a:gd name="connisteX1" fmla="*/ 1011658 w 1013916"/>
              <a:gd name="connsiteY1" fmla="*/ 95885 h 1561349"/>
              <a:gd name="connisteX2" fmla="*/ 1011658 w 1013916"/>
              <a:gd name="connsiteY2" fmla="*/ 156845 h 1561349"/>
              <a:gd name="connisteX3" fmla="*/ 984988 w 1013916"/>
              <a:gd name="connsiteY3" fmla="*/ 200660 h 1561349"/>
              <a:gd name="connisteX4" fmla="*/ 897993 w 1013916"/>
              <a:gd name="connsiteY4" fmla="*/ 252730 h 1561349"/>
              <a:gd name="connisteX5" fmla="*/ 810998 w 1013916"/>
              <a:gd name="connsiteY5" fmla="*/ 278765 h 1561349"/>
              <a:gd name="connisteX6" fmla="*/ 715113 w 1013916"/>
              <a:gd name="connsiteY6" fmla="*/ 340360 h 1561349"/>
              <a:gd name="connisteX7" fmla="*/ 627483 w 1013916"/>
              <a:gd name="connsiteY7" fmla="*/ 375285 h 1561349"/>
              <a:gd name="connisteX8" fmla="*/ 601448 w 1013916"/>
              <a:gd name="connsiteY8" fmla="*/ 453390 h 1561349"/>
              <a:gd name="connisteX9" fmla="*/ 531598 w 1013916"/>
              <a:gd name="connsiteY9" fmla="*/ 593090 h 1561349"/>
              <a:gd name="connisteX10" fmla="*/ 426823 w 1013916"/>
              <a:gd name="connsiteY10" fmla="*/ 732790 h 1561349"/>
              <a:gd name="connisteX11" fmla="*/ 365863 w 1013916"/>
              <a:gd name="connsiteY11" fmla="*/ 854710 h 1561349"/>
              <a:gd name="connisteX12" fmla="*/ 322683 w 1013916"/>
              <a:gd name="connsiteY12" fmla="*/ 915670 h 1561349"/>
              <a:gd name="connisteX13" fmla="*/ 200128 w 1013916"/>
              <a:gd name="connsiteY13" fmla="*/ 1046480 h 1561349"/>
              <a:gd name="connisteX14" fmla="*/ 148058 w 1013916"/>
              <a:gd name="connsiteY14" fmla="*/ 1098550 h 1561349"/>
              <a:gd name="connisteX15" fmla="*/ 243943 w 1013916"/>
              <a:gd name="connsiteY15" fmla="*/ 1125220 h 1561349"/>
              <a:gd name="connisteX16" fmla="*/ 130278 w 1013916"/>
              <a:gd name="connsiteY16" fmla="*/ 1203325 h 1561349"/>
              <a:gd name="connisteX17" fmla="*/ 200128 w 1013916"/>
              <a:gd name="connsiteY17" fmla="*/ 1282065 h 1561349"/>
              <a:gd name="connisteX18" fmla="*/ 17248 w 1013916"/>
              <a:gd name="connsiteY18" fmla="*/ 1534795 h 1561349"/>
              <a:gd name="connisteX19" fmla="*/ 17248 w 1013916"/>
              <a:gd name="connsiteY19" fmla="*/ 1543685 h 156134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Lst>
            <a:rect l="l" t="t" r="r" b="b"/>
            <a:pathLst>
              <a:path w="1013917" h="1561350">
                <a:moveTo>
                  <a:pt x="1011659" y="0"/>
                </a:moveTo>
                <a:cubicBezTo>
                  <a:pt x="1011659" y="17780"/>
                  <a:pt x="1011659" y="64770"/>
                  <a:pt x="1011659" y="95885"/>
                </a:cubicBezTo>
                <a:cubicBezTo>
                  <a:pt x="1011659" y="127000"/>
                  <a:pt x="1016739" y="135890"/>
                  <a:pt x="1011659" y="156845"/>
                </a:cubicBezTo>
                <a:cubicBezTo>
                  <a:pt x="1006579" y="177800"/>
                  <a:pt x="1007849" y="181610"/>
                  <a:pt x="984989" y="200660"/>
                </a:cubicBezTo>
                <a:cubicBezTo>
                  <a:pt x="962129" y="219710"/>
                  <a:pt x="932919" y="236855"/>
                  <a:pt x="897994" y="252730"/>
                </a:cubicBezTo>
                <a:cubicBezTo>
                  <a:pt x="863069" y="268605"/>
                  <a:pt x="847829" y="260985"/>
                  <a:pt x="810999" y="278765"/>
                </a:cubicBezTo>
                <a:cubicBezTo>
                  <a:pt x="774169" y="296545"/>
                  <a:pt x="751944" y="321310"/>
                  <a:pt x="715114" y="340360"/>
                </a:cubicBezTo>
                <a:cubicBezTo>
                  <a:pt x="678284" y="359410"/>
                  <a:pt x="650344" y="352425"/>
                  <a:pt x="627484" y="375285"/>
                </a:cubicBezTo>
                <a:cubicBezTo>
                  <a:pt x="604624" y="398145"/>
                  <a:pt x="620499" y="409575"/>
                  <a:pt x="601449" y="453390"/>
                </a:cubicBezTo>
                <a:cubicBezTo>
                  <a:pt x="582399" y="497205"/>
                  <a:pt x="566524" y="537210"/>
                  <a:pt x="531599" y="593090"/>
                </a:cubicBezTo>
                <a:cubicBezTo>
                  <a:pt x="496674" y="648970"/>
                  <a:pt x="459844" y="680720"/>
                  <a:pt x="426824" y="732790"/>
                </a:cubicBezTo>
                <a:cubicBezTo>
                  <a:pt x="393804" y="784860"/>
                  <a:pt x="386819" y="817880"/>
                  <a:pt x="365864" y="854710"/>
                </a:cubicBezTo>
                <a:cubicBezTo>
                  <a:pt x="344909" y="891540"/>
                  <a:pt x="355704" y="877570"/>
                  <a:pt x="322684" y="915670"/>
                </a:cubicBezTo>
                <a:cubicBezTo>
                  <a:pt x="289664" y="953770"/>
                  <a:pt x="235054" y="1009650"/>
                  <a:pt x="200129" y="1046480"/>
                </a:cubicBezTo>
                <a:cubicBezTo>
                  <a:pt x="165204" y="1083310"/>
                  <a:pt x="139169" y="1082675"/>
                  <a:pt x="148059" y="1098550"/>
                </a:cubicBezTo>
                <a:cubicBezTo>
                  <a:pt x="156949" y="1114425"/>
                  <a:pt x="247754" y="1104265"/>
                  <a:pt x="243944" y="1125220"/>
                </a:cubicBezTo>
                <a:cubicBezTo>
                  <a:pt x="240134" y="1146175"/>
                  <a:pt x="139169" y="1172210"/>
                  <a:pt x="130279" y="1203325"/>
                </a:cubicBezTo>
                <a:cubicBezTo>
                  <a:pt x="121389" y="1234440"/>
                  <a:pt x="222989" y="1216025"/>
                  <a:pt x="200129" y="1282065"/>
                </a:cubicBezTo>
                <a:cubicBezTo>
                  <a:pt x="177269" y="1348105"/>
                  <a:pt x="54079" y="1482725"/>
                  <a:pt x="17249" y="1534795"/>
                </a:cubicBezTo>
                <a:cubicBezTo>
                  <a:pt x="-19581" y="1586865"/>
                  <a:pt x="13439" y="1546860"/>
                  <a:pt x="17249" y="1543685"/>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任意多边形 5"/>
          <p:cNvSpPr/>
          <p:nvPr/>
        </p:nvSpPr>
        <p:spPr>
          <a:xfrm>
            <a:off x="1217930" y="2900680"/>
            <a:ext cx="5521325" cy="2302510"/>
          </a:xfrm>
          <a:custGeom>
            <a:avLst/>
            <a:gdLst>
              <a:gd name="connisteX0" fmla="*/ 0 w 5572963"/>
              <a:gd name="connsiteY0" fmla="*/ 0 h 2355215"/>
              <a:gd name="connisteX1" fmla="*/ 191770 w 5572963"/>
              <a:gd name="connsiteY1" fmla="*/ 139700 h 2355215"/>
              <a:gd name="connisteX2" fmla="*/ 383540 w 5572963"/>
              <a:gd name="connsiteY2" fmla="*/ 235585 h 2355215"/>
              <a:gd name="connisteX3" fmla="*/ 636270 w 5572963"/>
              <a:gd name="connsiteY3" fmla="*/ 340360 h 2355215"/>
              <a:gd name="connisteX4" fmla="*/ 871855 w 5572963"/>
              <a:gd name="connsiteY4" fmla="*/ 427355 h 2355215"/>
              <a:gd name="connisteX5" fmla="*/ 993775 w 5572963"/>
              <a:gd name="connsiteY5" fmla="*/ 497205 h 2355215"/>
              <a:gd name="connisteX6" fmla="*/ 958850 w 5572963"/>
              <a:gd name="connsiteY6" fmla="*/ 793750 h 2355215"/>
              <a:gd name="connisteX7" fmla="*/ 976630 w 5572963"/>
              <a:gd name="connsiteY7" fmla="*/ 1020445 h 2355215"/>
              <a:gd name="connisteX8" fmla="*/ 1151255 w 5572963"/>
              <a:gd name="connsiteY8" fmla="*/ 1177925 h 2355215"/>
              <a:gd name="connisteX9" fmla="*/ 1299210 w 5572963"/>
              <a:gd name="connsiteY9" fmla="*/ 1299845 h 2355215"/>
              <a:gd name="connisteX10" fmla="*/ 1499870 w 5572963"/>
              <a:gd name="connsiteY10" fmla="*/ 1325880 h 2355215"/>
              <a:gd name="connisteX11" fmla="*/ 2136775 w 5572963"/>
              <a:gd name="connsiteY11" fmla="*/ 1535430 h 2355215"/>
              <a:gd name="connisteX12" fmla="*/ 2363470 w 5572963"/>
              <a:gd name="connsiteY12" fmla="*/ 1500505 h 2355215"/>
              <a:gd name="connisteX13" fmla="*/ 2868930 w 5572963"/>
              <a:gd name="connsiteY13" fmla="*/ 1561465 h 2355215"/>
              <a:gd name="connisteX14" fmla="*/ 3078480 w 5572963"/>
              <a:gd name="connsiteY14" fmla="*/ 1631315 h 2355215"/>
              <a:gd name="connisteX15" fmla="*/ 3322320 w 5572963"/>
              <a:gd name="connsiteY15" fmla="*/ 1831975 h 2355215"/>
              <a:gd name="connisteX16" fmla="*/ 3296285 w 5572963"/>
              <a:gd name="connsiteY16" fmla="*/ 2023745 h 2355215"/>
              <a:gd name="connisteX17" fmla="*/ 3453130 w 5572963"/>
              <a:gd name="connsiteY17" fmla="*/ 2093595 h 2355215"/>
              <a:gd name="connisteX18" fmla="*/ 3767455 w 5572963"/>
              <a:gd name="connsiteY18" fmla="*/ 1988820 h 2355215"/>
              <a:gd name="connisteX19" fmla="*/ 4116070 w 5572963"/>
              <a:gd name="connsiteY19" fmla="*/ 1875155 h 2355215"/>
              <a:gd name="connisteX20" fmla="*/ 4211955 w 5572963"/>
              <a:gd name="connsiteY20" fmla="*/ 1709420 h 2355215"/>
              <a:gd name="connisteX21" fmla="*/ 4412615 w 5572963"/>
              <a:gd name="connsiteY21" fmla="*/ 1517650 h 2355215"/>
              <a:gd name="connisteX22" fmla="*/ 4683125 w 5572963"/>
              <a:gd name="connsiteY22" fmla="*/ 1491615 h 2355215"/>
              <a:gd name="connisteX23" fmla="*/ 4909820 w 5572963"/>
              <a:gd name="connsiteY23" fmla="*/ 1674495 h 2355215"/>
              <a:gd name="connisteX24" fmla="*/ 5127625 w 5572963"/>
              <a:gd name="connsiteY24" fmla="*/ 1770380 h 2355215"/>
              <a:gd name="connisteX25" fmla="*/ 5311140 w 5572963"/>
              <a:gd name="connsiteY25" fmla="*/ 1727200 h 2355215"/>
              <a:gd name="connisteX26" fmla="*/ 5494020 w 5572963"/>
              <a:gd name="connsiteY26" fmla="*/ 1744345 h 2355215"/>
              <a:gd name="connisteX27" fmla="*/ 5572760 w 5572963"/>
              <a:gd name="connsiteY27" fmla="*/ 2180590 h 2355215"/>
              <a:gd name="connisteX28" fmla="*/ 5511800 w 5572963"/>
              <a:gd name="connsiteY28" fmla="*/ 2355215 h 235521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Lst>
            <a:rect l="l" t="t" r="r" b="b"/>
            <a:pathLst>
              <a:path w="5572963" h="2355215">
                <a:moveTo>
                  <a:pt x="0" y="0"/>
                </a:moveTo>
                <a:cubicBezTo>
                  <a:pt x="34290" y="26035"/>
                  <a:pt x="114935" y="92710"/>
                  <a:pt x="191770" y="139700"/>
                </a:cubicBezTo>
                <a:cubicBezTo>
                  <a:pt x="268605" y="186690"/>
                  <a:pt x="294640" y="195580"/>
                  <a:pt x="383540" y="235585"/>
                </a:cubicBezTo>
                <a:cubicBezTo>
                  <a:pt x="472440" y="275590"/>
                  <a:pt x="538480" y="302260"/>
                  <a:pt x="636270" y="340360"/>
                </a:cubicBezTo>
                <a:cubicBezTo>
                  <a:pt x="734060" y="378460"/>
                  <a:pt x="800100" y="396240"/>
                  <a:pt x="871855" y="427355"/>
                </a:cubicBezTo>
                <a:cubicBezTo>
                  <a:pt x="943610" y="458470"/>
                  <a:pt x="976630" y="424180"/>
                  <a:pt x="993775" y="497205"/>
                </a:cubicBezTo>
                <a:cubicBezTo>
                  <a:pt x="1010920" y="570230"/>
                  <a:pt x="962025" y="688975"/>
                  <a:pt x="958850" y="793750"/>
                </a:cubicBezTo>
                <a:cubicBezTo>
                  <a:pt x="955675" y="898525"/>
                  <a:pt x="937895" y="943610"/>
                  <a:pt x="976630" y="1020445"/>
                </a:cubicBezTo>
                <a:cubicBezTo>
                  <a:pt x="1015365" y="1097280"/>
                  <a:pt x="1086485" y="1122045"/>
                  <a:pt x="1151255" y="1177925"/>
                </a:cubicBezTo>
                <a:cubicBezTo>
                  <a:pt x="1216025" y="1233805"/>
                  <a:pt x="1229360" y="1270000"/>
                  <a:pt x="1299210" y="1299845"/>
                </a:cubicBezTo>
                <a:cubicBezTo>
                  <a:pt x="1369060" y="1329690"/>
                  <a:pt x="1332230" y="1278890"/>
                  <a:pt x="1499870" y="1325880"/>
                </a:cubicBezTo>
                <a:cubicBezTo>
                  <a:pt x="1667510" y="1372870"/>
                  <a:pt x="1964055" y="1500505"/>
                  <a:pt x="2136775" y="1535430"/>
                </a:cubicBezTo>
                <a:cubicBezTo>
                  <a:pt x="2309495" y="1570355"/>
                  <a:pt x="2216785" y="1495425"/>
                  <a:pt x="2363470" y="1500505"/>
                </a:cubicBezTo>
                <a:cubicBezTo>
                  <a:pt x="2510155" y="1505585"/>
                  <a:pt x="2726055" y="1535430"/>
                  <a:pt x="2868930" y="1561465"/>
                </a:cubicBezTo>
                <a:cubicBezTo>
                  <a:pt x="3011805" y="1587500"/>
                  <a:pt x="2987675" y="1577340"/>
                  <a:pt x="3078480" y="1631315"/>
                </a:cubicBezTo>
                <a:cubicBezTo>
                  <a:pt x="3169285" y="1685290"/>
                  <a:pt x="3278505" y="1753235"/>
                  <a:pt x="3322320" y="1831975"/>
                </a:cubicBezTo>
                <a:cubicBezTo>
                  <a:pt x="3366135" y="1910715"/>
                  <a:pt x="3270250" y="1971675"/>
                  <a:pt x="3296285" y="2023745"/>
                </a:cubicBezTo>
                <a:cubicBezTo>
                  <a:pt x="3322320" y="2075815"/>
                  <a:pt x="3359150" y="2100580"/>
                  <a:pt x="3453130" y="2093595"/>
                </a:cubicBezTo>
                <a:cubicBezTo>
                  <a:pt x="3547110" y="2086610"/>
                  <a:pt x="3634740" y="2032635"/>
                  <a:pt x="3767455" y="1988820"/>
                </a:cubicBezTo>
                <a:cubicBezTo>
                  <a:pt x="3900170" y="1945005"/>
                  <a:pt x="4027170" y="1931035"/>
                  <a:pt x="4116070" y="1875155"/>
                </a:cubicBezTo>
                <a:cubicBezTo>
                  <a:pt x="4204970" y="1819275"/>
                  <a:pt x="4152900" y="1781175"/>
                  <a:pt x="4211955" y="1709420"/>
                </a:cubicBezTo>
                <a:cubicBezTo>
                  <a:pt x="4271010" y="1637665"/>
                  <a:pt x="4318635" y="1561465"/>
                  <a:pt x="4412615" y="1517650"/>
                </a:cubicBezTo>
                <a:cubicBezTo>
                  <a:pt x="4506595" y="1473835"/>
                  <a:pt x="4583430" y="1460500"/>
                  <a:pt x="4683125" y="1491615"/>
                </a:cubicBezTo>
                <a:cubicBezTo>
                  <a:pt x="4782820" y="1522730"/>
                  <a:pt x="4820920" y="1618615"/>
                  <a:pt x="4909820" y="1674495"/>
                </a:cubicBezTo>
                <a:cubicBezTo>
                  <a:pt x="4998720" y="1730375"/>
                  <a:pt x="5047615" y="1759585"/>
                  <a:pt x="5127625" y="1770380"/>
                </a:cubicBezTo>
                <a:cubicBezTo>
                  <a:pt x="5207635" y="1781175"/>
                  <a:pt x="5238115" y="1732280"/>
                  <a:pt x="5311140" y="1727200"/>
                </a:cubicBezTo>
                <a:cubicBezTo>
                  <a:pt x="5384165" y="1722120"/>
                  <a:pt x="5441950" y="1653540"/>
                  <a:pt x="5494020" y="1744345"/>
                </a:cubicBezTo>
                <a:cubicBezTo>
                  <a:pt x="5546090" y="1835150"/>
                  <a:pt x="5568950" y="2058670"/>
                  <a:pt x="5572760" y="2180590"/>
                </a:cubicBezTo>
                <a:cubicBezTo>
                  <a:pt x="5576570" y="2302510"/>
                  <a:pt x="5525770" y="2329180"/>
                  <a:pt x="5511800" y="2355215"/>
                </a:cubicBezTo>
              </a:path>
            </a:pathLst>
          </a:custGeom>
          <a:noFill/>
          <a:ln w="5715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任意多边形 9"/>
          <p:cNvSpPr/>
          <p:nvPr/>
        </p:nvSpPr>
        <p:spPr>
          <a:xfrm>
            <a:off x="4261485" y="4183380"/>
            <a:ext cx="2573020" cy="269240"/>
          </a:xfrm>
          <a:custGeom>
            <a:avLst/>
            <a:gdLst>
              <a:gd name="connisteX0" fmla="*/ 0 w 2677160"/>
              <a:gd name="connsiteY0" fmla="*/ 228267 h 228267"/>
              <a:gd name="connisteX1" fmla="*/ 340360 w 2677160"/>
              <a:gd name="connsiteY1" fmla="*/ 124127 h 228267"/>
              <a:gd name="connisteX2" fmla="*/ 523240 w 2677160"/>
              <a:gd name="connsiteY2" fmla="*/ 97457 h 228267"/>
              <a:gd name="connisteX3" fmla="*/ 636270 w 2677160"/>
              <a:gd name="connsiteY3" fmla="*/ 176197 h 228267"/>
              <a:gd name="connisteX4" fmla="*/ 994410 w 2677160"/>
              <a:gd name="connsiteY4" fmla="*/ 124127 h 228267"/>
              <a:gd name="connisteX5" fmla="*/ 1343025 w 2677160"/>
              <a:gd name="connsiteY5" fmla="*/ 1572 h 228267"/>
              <a:gd name="connisteX6" fmla="*/ 1560830 w 2677160"/>
              <a:gd name="connsiteY6" fmla="*/ 62532 h 228267"/>
              <a:gd name="connisteX7" fmla="*/ 1770380 w 2677160"/>
              <a:gd name="connsiteY7" fmla="*/ 62532 h 228267"/>
              <a:gd name="connisteX8" fmla="*/ 2058035 w 2677160"/>
              <a:gd name="connsiteY8" fmla="*/ 150162 h 228267"/>
              <a:gd name="connisteX9" fmla="*/ 2145030 w 2677160"/>
              <a:gd name="connsiteY9" fmla="*/ 211122 h 228267"/>
              <a:gd name="connisteX10" fmla="*/ 2354580 w 2677160"/>
              <a:gd name="connsiteY10" fmla="*/ 89202 h 228267"/>
              <a:gd name="connisteX11" fmla="*/ 2459355 w 2677160"/>
              <a:gd name="connsiteY11" fmla="*/ 141272 h 228267"/>
              <a:gd name="connisteX12" fmla="*/ 2677160 w 2677160"/>
              <a:gd name="connsiteY12" fmla="*/ 158417 h 22826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Lst>
            <a:rect l="l" t="t" r="r" b="b"/>
            <a:pathLst>
              <a:path w="2677160" h="228267">
                <a:moveTo>
                  <a:pt x="0" y="228267"/>
                </a:moveTo>
                <a:cubicBezTo>
                  <a:pt x="64135" y="207947"/>
                  <a:pt x="235585" y="150162"/>
                  <a:pt x="340360" y="124127"/>
                </a:cubicBezTo>
                <a:cubicBezTo>
                  <a:pt x="445135" y="98092"/>
                  <a:pt x="464185" y="87297"/>
                  <a:pt x="523240" y="97457"/>
                </a:cubicBezTo>
                <a:cubicBezTo>
                  <a:pt x="582295" y="107617"/>
                  <a:pt x="542290" y="171117"/>
                  <a:pt x="636270" y="176197"/>
                </a:cubicBezTo>
                <a:cubicBezTo>
                  <a:pt x="730250" y="181277"/>
                  <a:pt x="852805" y="159052"/>
                  <a:pt x="994410" y="124127"/>
                </a:cubicBezTo>
                <a:cubicBezTo>
                  <a:pt x="1136015" y="89202"/>
                  <a:pt x="1229995" y="13637"/>
                  <a:pt x="1343025" y="1572"/>
                </a:cubicBezTo>
                <a:cubicBezTo>
                  <a:pt x="1456055" y="-10493"/>
                  <a:pt x="1475105" y="50467"/>
                  <a:pt x="1560830" y="62532"/>
                </a:cubicBezTo>
                <a:cubicBezTo>
                  <a:pt x="1646555" y="74597"/>
                  <a:pt x="1670685" y="44752"/>
                  <a:pt x="1770380" y="62532"/>
                </a:cubicBezTo>
                <a:cubicBezTo>
                  <a:pt x="1870075" y="80312"/>
                  <a:pt x="1983105" y="120317"/>
                  <a:pt x="2058035" y="150162"/>
                </a:cubicBezTo>
                <a:cubicBezTo>
                  <a:pt x="2132965" y="180007"/>
                  <a:pt x="2085975" y="223187"/>
                  <a:pt x="2145030" y="211122"/>
                </a:cubicBezTo>
                <a:cubicBezTo>
                  <a:pt x="2204085" y="199057"/>
                  <a:pt x="2291715" y="103172"/>
                  <a:pt x="2354580" y="89202"/>
                </a:cubicBezTo>
                <a:cubicBezTo>
                  <a:pt x="2417445" y="75232"/>
                  <a:pt x="2394585" y="127302"/>
                  <a:pt x="2459355" y="141272"/>
                </a:cubicBezTo>
                <a:cubicBezTo>
                  <a:pt x="2524125" y="155242"/>
                  <a:pt x="2635885" y="155877"/>
                  <a:pt x="2677160" y="158417"/>
                </a:cubicBezTo>
              </a:path>
            </a:pathLst>
          </a:custGeom>
          <a:noFill/>
          <a:ln w="5715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4" name="文本框 3"/>
          <p:cNvSpPr txBox="1"/>
          <p:nvPr/>
        </p:nvSpPr>
        <p:spPr>
          <a:xfrm>
            <a:off x="5606415" y="0"/>
            <a:ext cx="1808480" cy="583565"/>
          </a:xfrm>
          <a:prstGeom prst="rect">
            <a:avLst/>
          </a:prstGeom>
          <a:noFill/>
        </p:spPr>
        <p:txBody>
          <a:bodyPr wrap="none" rtlCol="0">
            <a:spAutoFit/>
          </a:bodyPr>
          <a:p>
            <a:r>
              <a:rPr lang="zh-CN" altLang="en-US" sz="3200" b="1"/>
              <a:t>（海洋）</a:t>
            </a:r>
            <a:endParaRPr lang="zh-CN" altLang="en-US" sz="3200" b="1"/>
          </a:p>
        </p:txBody>
      </p:sp>
      <p:sp>
        <p:nvSpPr>
          <p:cNvPr id="9" name="椭圆 8"/>
          <p:cNvSpPr/>
          <p:nvPr/>
        </p:nvSpPr>
        <p:spPr>
          <a:xfrm>
            <a:off x="6487160" y="5111750"/>
            <a:ext cx="191770" cy="19177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5424805" y="5398770"/>
            <a:ext cx="2316480" cy="829945"/>
          </a:xfrm>
          <a:prstGeom prst="rect">
            <a:avLst/>
          </a:prstGeom>
          <a:solidFill>
            <a:srgbClr val="C00000"/>
          </a:solidFill>
        </p:spPr>
        <p:style>
          <a:lnRef idx="2">
            <a:schemeClr val="accent1"/>
          </a:lnRef>
          <a:fillRef idx="1">
            <a:schemeClr val="lt1"/>
          </a:fillRef>
          <a:effectRef idx="0">
            <a:schemeClr val="accent1"/>
          </a:effectRef>
          <a:fontRef idx="minor">
            <a:schemeClr val="dk1"/>
          </a:fontRef>
        </p:style>
        <p:txBody>
          <a:bodyPr wrap="none" rtlCol="0">
            <a:spAutoFit/>
          </a:bodyPr>
          <a:p>
            <a:pPr algn="ctr"/>
            <a:r>
              <a:rPr lang="zh-CN" altLang="en-US" sz="2400" b="1">
                <a:solidFill>
                  <a:schemeClr val="bg1"/>
                </a:solidFill>
              </a:rPr>
              <a:t>符拉迪沃斯托克</a:t>
            </a:r>
            <a:endParaRPr lang="zh-CN" altLang="en-US" sz="2400" b="1">
              <a:solidFill>
                <a:schemeClr val="bg1"/>
              </a:solidFill>
            </a:endParaRPr>
          </a:p>
          <a:p>
            <a:pPr algn="ctr"/>
            <a:r>
              <a:rPr lang="zh-CN" altLang="en-US" sz="2400" b="1">
                <a:solidFill>
                  <a:schemeClr val="bg1"/>
                </a:solidFill>
              </a:rPr>
              <a:t>（海参崴）</a:t>
            </a:r>
            <a:endParaRPr lang="zh-CN" altLang="en-US" sz="2400" b="1">
              <a:solidFill>
                <a:schemeClr val="bg1"/>
              </a:solidFill>
            </a:endParaRPr>
          </a:p>
        </p:txBody>
      </p:sp>
      <p:sp>
        <p:nvSpPr>
          <p:cNvPr id="15" name="文本框 14"/>
          <p:cNvSpPr txBox="1"/>
          <p:nvPr/>
        </p:nvSpPr>
        <p:spPr>
          <a:xfrm>
            <a:off x="7826375" y="-122555"/>
            <a:ext cx="4365625" cy="2306955"/>
          </a:xfrm>
          <a:prstGeom prst="rect">
            <a:avLst/>
          </a:prstGeom>
          <a:solidFill>
            <a:schemeClr val="accent2">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p>
            <a:pPr fontAlgn="auto">
              <a:lnSpc>
                <a:spcPct val="150000"/>
              </a:lnSpc>
            </a:pPr>
            <a:r>
              <a:rPr lang="zh-CN" altLang="en-US" sz="2400" b="1"/>
              <a:t>找一找：</a:t>
            </a:r>
            <a:endParaRPr lang="zh-CN" altLang="en-US" sz="2400" b="1"/>
          </a:p>
          <a:p>
            <a:pPr fontAlgn="auto">
              <a:lnSpc>
                <a:spcPct val="150000"/>
              </a:lnSpc>
            </a:pPr>
            <a:r>
              <a:rPr lang="zh-CN" altLang="en-US" sz="2400"/>
              <a:t>除了符拉迪沃斯托克（海参崴），俄罗斯还有哪些海港？它们分别面向哪一片海域？</a:t>
            </a:r>
            <a:endParaRPr lang="zh-CN" altLang="en-US" sz="2400"/>
          </a:p>
        </p:txBody>
      </p:sp>
      <p:sp>
        <p:nvSpPr>
          <p:cNvPr id="16" name="文本框 15"/>
          <p:cNvSpPr txBox="1"/>
          <p:nvPr/>
        </p:nvSpPr>
        <p:spPr>
          <a:xfrm>
            <a:off x="5082540" y="6323965"/>
            <a:ext cx="3048000" cy="460375"/>
          </a:xfrm>
          <a:prstGeom prst="rect">
            <a:avLst/>
          </a:prstGeom>
          <a:noFill/>
        </p:spPr>
        <p:txBody>
          <a:bodyPr wrap="square" rtlCol="0">
            <a:spAutoFit/>
          </a:bodyPr>
          <a:p>
            <a:r>
              <a:rPr lang="zh-CN" altLang="en-US" sz="2400" b="1">
                <a:solidFill>
                  <a:srgbClr val="C00000"/>
                </a:solidFill>
              </a:rPr>
              <a:t>面向日本海和太平洋</a:t>
            </a:r>
            <a:endParaRPr lang="zh-CN" altLang="en-US" sz="2400" b="1">
              <a:solidFill>
                <a:srgbClr val="C00000"/>
              </a:solidFill>
            </a:endParaRPr>
          </a:p>
        </p:txBody>
      </p:sp>
      <p:sp>
        <p:nvSpPr>
          <p:cNvPr id="17" name="椭圆 16"/>
          <p:cNvSpPr/>
          <p:nvPr/>
        </p:nvSpPr>
        <p:spPr>
          <a:xfrm>
            <a:off x="1118870" y="2252345"/>
            <a:ext cx="191770" cy="19177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nvSpPr>
        <p:spPr>
          <a:xfrm>
            <a:off x="608965" y="1724025"/>
            <a:ext cx="1402080" cy="460375"/>
          </a:xfrm>
          <a:prstGeom prst="rect">
            <a:avLst/>
          </a:prstGeom>
          <a:solidFill>
            <a:srgbClr val="C00000"/>
          </a:solidFill>
        </p:spPr>
        <p:style>
          <a:lnRef idx="2">
            <a:schemeClr val="accent1"/>
          </a:lnRef>
          <a:fillRef idx="1">
            <a:schemeClr val="lt1"/>
          </a:fillRef>
          <a:effectRef idx="0">
            <a:schemeClr val="accent1"/>
          </a:effectRef>
          <a:fontRef idx="minor">
            <a:schemeClr val="dk1"/>
          </a:fontRef>
        </p:style>
        <p:txBody>
          <a:bodyPr wrap="none" rtlCol="0">
            <a:spAutoFit/>
          </a:bodyPr>
          <a:p>
            <a:pPr algn="ctr"/>
            <a:r>
              <a:rPr lang="zh-CN" altLang="en-US" sz="2400" b="1">
                <a:solidFill>
                  <a:schemeClr val="bg1"/>
                </a:solidFill>
              </a:rPr>
              <a:t>圣彼得堡</a:t>
            </a:r>
            <a:endParaRPr lang="zh-CN" altLang="en-US" sz="2400" b="1">
              <a:solidFill>
                <a:schemeClr val="bg1"/>
              </a:solidFill>
            </a:endParaRPr>
          </a:p>
        </p:txBody>
      </p:sp>
      <p:sp>
        <p:nvSpPr>
          <p:cNvPr id="19" name="文本框 18"/>
          <p:cNvSpPr txBox="1"/>
          <p:nvPr/>
        </p:nvSpPr>
        <p:spPr>
          <a:xfrm>
            <a:off x="0" y="826135"/>
            <a:ext cx="2272030" cy="829945"/>
          </a:xfrm>
          <a:prstGeom prst="rect">
            <a:avLst/>
          </a:prstGeom>
          <a:noFill/>
        </p:spPr>
        <p:txBody>
          <a:bodyPr wrap="square" rtlCol="0">
            <a:spAutoFit/>
          </a:bodyPr>
          <a:p>
            <a:r>
              <a:rPr lang="zh-CN" altLang="en-US" sz="2400" b="1">
                <a:solidFill>
                  <a:srgbClr val="C00000"/>
                </a:solidFill>
              </a:rPr>
              <a:t>面向波罗的海和大西洋</a:t>
            </a:r>
            <a:endParaRPr lang="zh-CN" altLang="en-US" sz="2400" b="1">
              <a:solidFill>
                <a:srgbClr val="C00000"/>
              </a:solidFill>
            </a:endParaRPr>
          </a:p>
        </p:txBody>
      </p:sp>
      <p:sp>
        <p:nvSpPr>
          <p:cNvPr id="20" name="椭圆 19"/>
          <p:cNvSpPr/>
          <p:nvPr/>
        </p:nvSpPr>
        <p:spPr>
          <a:xfrm>
            <a:off x="2065655" y="1858010"/>
            <a:ext cx="191770" cy="19177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文本框 25"/>
          <p:cNvSpPr txBox="1"/>
          <p:nvPr/>
        </p:nvSpPr>
        <p:spPr>
          <a:xfrm>
            <a:off x="2381250" y="1589405"/>
            <a:ext cx="1706880" cy="460375"/>
          </a:xfrm>
          <a:prstGeom prst="rect">
            <a:avLst/>
          </a:prstGeom>
          <a:solidFill>
            <a:srgbClr val="C00000"/>
          </a:solidFill>
        </p:spPr>
        <p:style>
          <a:lnRef idx="2">
            <a:schemeClr val="accent1"/>
          </a:lnRef>
          <a:fillRef idx="1">
            <a:schemeClr val="lt1"/>
          </a:fillRef>
          <a:effectRef idx="0">
            <a:schemeClr val="accent1"/>
          </a:effectRef>
          <a:fontRef idx="minor">
            <a:schemeClr val="dk1"/>
          </a:fontRef>
        </p:style>
        <p:txBody>
          <a:bodyPr wrap="none" rtlCol="0">
            <a:spAutoFit/>
          </a:bodyPr>
          <a:p>
            <a:pPr algn="ctr"/>
            <a:r>
              <a:rPr lang="zh-CN" altLang="en-US" sz="2400" b="1">
                <a:solidFill>
                  <a:schemeClr val="bg1"/>
                </a:solidFill>
              </a:rPr>
              <a:t>摩尔曼斯克</a:t>
            </a:r>
            <a:endParaRPr lang="zh-CN" altLang="en-US" sz="2400" b="1">
              <a:solidFill>
                <a:schemeClr val="bg1"/>
              </a:solidFill>
            </a:endParaRPr>
          </a:p>
        </p:txBody>
      </p:sp>
      <p:sp>
        <p:nvSpPr>
          <p:cNvPr id="27" name="文本框 26"/>
          <p:cNvSpPr txBox="1"/>
          <p:nvPr/>
        </p:nvSpPr>
        <p:spPr>
          <a:xfrm>
            <a:off x="2381250" y="2108835"/>
            <a:ext cx="1722755" cy="460375"/>
          </a:xfrm>
          <a:prstGeom prst="rect">
            <a:avLst/>
          </a:prstGeom>
          <a:noFill/>
        </p:spPr>
        <p:txBody>
          <a:bodyPr wrap="square" rtlCol="0">
            <a:spAutoFit/>
          </a:bodyPr>
          <a:p>
            <a:r>
              <a:rPr lang="zh-CN" altLang="en-US" sz="2400" b="1">
                <a:solidFill>
                  <a:srgbClr val="C00000"/>
                </a:solidFill>
              </a:rPr>
              <a:t>面向北冰洋</a:t>
            </a:r>
            <a:endParaRPr lang="zh-CN" altLang="en-US" sz="2400" b="1">
              <a:solidFill>
                <a:srgbClr val="C00000"/>
              </a:solidFill>
            </a:endParaRPr>
          </a:p>
        </p:txBody>
      </p:sp>
      <p:pic>
        <p:nvPicPr>
          <p:cNvPr id="151" name="图片 150"/>
          <p:cNvPicPr/>
          <p:nvPr/>
        </p:nvPicPr>
        <p:blipFill>
          <a:blip r:embed="rId2"/>
          <a:stretch>
            <a:fillRect/>
          </a:stretch>
        </p:blipFill>
        <p:spPr>
          <a:xfrm>
            <a:off x="6896735" y="2233295"/>
            <a:ext cx="5295265" cy="3116580"/>
          </a:xfrm>
          <a:prstGeom prst="rect">
            <a:avLst/>
          </a:prstGeom>
          <a:noFill/>
          <a:ln w="9525">
            <a:noFill/>
          </a:ln>
        </p:spPr>
      </p:pic>
      <p:sp>
        <p:nvSpPr>
          <p:cNvPr id="28" name="文本框 27"/>
          <p:cNvSpPr txBox="1"/>
          <p:nvPr/>
        </p:nvSpPr>
        <p:spPr>
          <a:xfrm>
            <a:off x="6896735" y="2252345"/>
            <a:ext cx="3595370" cy="460375"/>
          </a:xfrm>
          <a:prstGeom prst="rect">
            <a:avLst/>
          </a:prstGeom>
          <a:solidFill>
            <a:schemeClr val="tx1"/>
          </a:solidFill>
        </p:spPr>
        <p:txBody>
          <a:bodyPr wrap="square" rtlCol="0">
            <a:spAutoFit/>
          </a:bodyPr>
          <a:p>
            <a:r>
              <a:rPr lang="zh-CN" altLang="en-US" sz="2400" b="1">
                <a:solidFill>
                  <a:schemeClr val="bg1"/>
                </a:solidFill>
              </a:rPr>
              <a:t>海参崴（远东第一大港）</a:t>
            </a:r>
            <a:endParaRPr lang="zh-CN" altLang="en-US" sz="2400" b="1">
              <a:solidFill>
                <a:schemeClr val="bg1"/>
              </a:solidFill>
            </a:endParaRPr>
          </a:p>
        </p:txBody>
      </p:sp>
      <p:pic>
        <p:nvPicPr>
          <p:cNvPr id="152" name="图片 151"/>
          <p:cNvPicPr/>
          <p:nvPr/>
        </p:nvPicPr>
        <p:blipFill>
          <a:blip r:embed="rId3"/>
          <a:stretch>
            <a:fillRect/>
          </a:stretch>
        </p:blipFill>
        <p:spPr>
          <a:xfrm>
            <a:off x="59690" y="3639185"/>
            <a:ext cx="4788535" cy="3199130"/>
          </a:xfrm>
          <a:prstGeom prst="rect">
            <a:avLst/>
          </a:prstGeom>
          <a:noFill/>
          <a:ln w="9525">
            <a:noFill/>
          </a:ln>
        </p:spPr>
      </p:pic>
      <p:sp>
        <p:nvSpPr>
          <p:cNvPr id="29" name="文本框 28"/>
          <p:cNvSpPr txBox="1"/>
          <p:nvPr/>
        </p:nvSpPr>
        <p:spPr>
          <a:xfrm>
            <a:off x="0" y="3639185"/>
            <a:ext cx="4082415" cy="460375"/>
          </a:xfrm>
          <a:prstGeom prst="rect">
            <a:avLst/>
          </a:prstGeom>
          <a:solidFill>
            <a:schemeClr val="tx1"/>
          </a:solidFill>
        </p:spPr>
        <p:txBody>
          <a:bodyPr wrap="square" rtlCol="0">
            <a:spAutoFit/>
          </a:bodyPr>
          <a:p>
            <a:r>
              <a:rPr lang="zh-CN" altLang="en-US" sz="2400" b="1">
                <a:solidFill>
                  <a:schemeClr val="bg1"/>
                </a:solidFill>
              </a:rPr>
              <a:t>圣彼得堡（俄罗斯第一大港）</a:t>
            </a:r>
            <a:endParaRPr lang="zh-CN" altLang="en-US" sz="2400" b="1">
              <a:solidFill>
                <a:schemeClr val="bg1"/>
              </a:solidFill>
            </a:endParaRPr>
          </a:p>
        </p:txBody>
      </p:sp>
      <p:pic>
        <p:nvPicPr>
          <p:cNvPr id="153" name="图片 152"/>
          <p:cNvPicPr/>
          <p:nvPr/>
        </p:nvPicPr>
        <p:blipFill>
          <a:blip r:embed="rId4"/>
          <a:stretch>
            <a:fillRect/>
          </a:stretch>
        </p:blipFill>
        <p:spPr>
          <a:xfrm>
            <a:off x="2115185" y="664845"/>
            <a:ext cx="4729480" cy="2572385"/>
          </a:xfrm>
          <a:prstGeom prst="rect">
            <a:avLst/>
          </a:prstGeom>
          <a:noFill/>
          <a:ln w="9525">
            <a:noFill/>
          </a:ln>
        </p:spPr>
      </p:pic>
      <p:sp>
        <p:nvSpPr>
          <p:cNvPr id="30" name="文本框 29"/>
          <p:cNvSpPr txBox="1"/>
          <p:nvPr/>
        </p:nvSpPr>
        <p:spPr>
          <a:xfrm>
            <a:off x="2115185" y="667385"/>
            <a:ext cx="3595370" cy="460375"/>
          </a:xfrm>
          <a:prstGeom prst="rect">
            <a:avLst/>
          </a:prstGeom>
          <a:solidFill>
            <a:schemeClr val="tx1"/>
          </a:solidFill>
        </p:spPr>
        <p:txBody>
          <a:bodyPr wrap="square" rtlCol="0">
            <a:spAutoFit/>
          </a:bodyPr>
          <a:p>
            <a:r>
              <a:rPr lang="zh-CN" altLang="en-US" sz="2400" b="1">
                <a:solidFill>
                  <a:schemeClr val="bg1"/>
                </a:solidFill>
              </a:rPr>
              <a:t>摩尔曼斯克（不冻港）</a:t>
            </a:r>
            <a:endParaRPr lang="zh-CN" altLang="en-US" sz="2400" b="1">
              <a:solidFill>
                <a:schemeClr val="bg1"/>
              </a:solidFill>
            </a:endParaRPr>
          </a:p>
        </p:txBody>
      </p:sp>
      <p:pic>
        <p:nvPicPr>
          <p:cNvPr id="106" name="图片 105"/>
          <p:cNvPicPr/>
          <p:nvPr/>
        </p:nvPicPr>
        <p:blipFill>
          <a:blip r:embed="rId5"/>
          <a:stretch>
            <a:fillRect/>
          </a:stretch>
        </p:blipFill>
        <p:spPr>
          <a:xfrm>
            <a:off x="59690" y="4152900"/>
            <a:ext cx="4418965" cy="2631440"/>
          </a:xfrm>
          <a:prstGeom prst="rect">
            <a:avLst/>
          </a:prstGeom>
          <a:noFill/>
          <a:ln w="9525">
            <a:noFill/>
          </a:ln>
        </p:spPr>
      </p:pic>
      <p:sp>
        <p:nvSpPr>
          <p:cNvPr id="5" name="文本框 4"/>
          <p:cNvSpPr txBox="1"/>
          <p:nvPr/>
        </p:nvSpPr>
        <p:spPr>
          <a:xfrm>
            <a:off x="59690" y="4152900"/>
            <a:ext cx="864235" cy="460375"/>
          </a:xfrm>
          <a:prstGeom prst="rect">
            <a:avLst/>
          </a:prstGeom>
          <a:solidFill>
            <a:schemeClr val="tx1"/>
          </a:solidFill>
        </p:spPr>
        <p:txBody>
          <a:bodyPr wrap="square" rtlCol="0">
            <a:spAutoFit/>
          </a:bodyPr>
          <a:p>
            <a:r>
              <a:rPr lang="zh-CN" altLang="en-US" sz="2400" b="1">
                <a:solidFill>
                  <a:schemeClr val="bg1"/>
                </a:solidFill>
              </a:rPr>
              <a:t>冬宫</a:t>
            </a:r>
            <a:endParaRPr lang="zh-CN" altLang="en-US" sz="2400" b="1">
              <a:solidFill>
                <a:schemeClr val="bg1"/>
              </a:solidFill>
            </a:endParaRPr>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5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15" grpId="0" bldLvl="0" animBg="1"/>
      <p:bldP spid="16" grpId="0"/>
      <p:bldP spid="18" grpId="0" bldLvl="0" animBg="1"/>
      <p:bldP spid="17" grpId="0" bldLvl="0" animBg="1"/>
      <p:bldP spid="19" grpId="0"/>
      <p:bldP spid="26" grpId="0" bldLvl="0" animBg="1"/>
      <p:bldP spid="20" grpId="0" bldLvl="0" animBg="1"/>
      <p:bldP spid="27" grpId="0"/>
      <p:bldP spid="28" grpId="0" animBg="1"/>
      <p:bldP spid="29" grpId="0" bldLvl="0" animBg="1"/>
      <p:bldP spid="30" grpId="0" bldLvl="0" animBg="1"/>
      <p:bldP spid="4" grpId="0"/>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nvSpPr>
        <p:spPr>
          <a:xfrm>
            <a:off x="0" y="0"/>
            <a:ext cx="5904865" cy="583565"/>
          </a:xfrm>
          <a:prstGeom prst="rect">
            <a:avLst/>
          </a:prstGeom>
          <a:noFill/>
        </p:spPr>
        <p:txBody>
          <a:bodyPr wrap="none" rtlCol="0">
            <a:spAutoFit/>
          </a:bodyPr>
          <a:p>
            <a:r>
              <a:rPr lang="zh-CN" sz="3200" b="1">
                <a:latin typeface="微软雅黑" panose="020B0503020204020204" charset="-122"/>
                <a:ea typeface="微软雅黑" panose="020B0503020204020204" charset="-122"/>
                <a:cs typeface="微软雅黑" panose="020B0503020204020204" charset="-122"/>
              </a:rPr>
              <a:t>俄罗斯的交通运输业</a:t>
            </a:r>
            <a:r>
              <a:rPr lang="en-US" altLang="zh-CN" sz="3200" b="1">
                <a:latin typeface="微软雅黑" panose="020B0503020204020204" charset="-122"/>
                <a:ea typeface="微软雅黑" panose="020B0503020204020204" charset="-122"/>
                <a:cs typeface="微软雅黑" panose="020B0503020204020204" charset="-122"/>
              </a:rPr>
              <a:t>—</a:t>
            </a:r>
            <a:r>
              <a:rPr lang="zh-CN" altLang="en-US" sz="3200" b="1">
                <a:latin typeface="微软雅黑" panose="020B0503020204020204" charset="-122"/>
                <a:ea typeface="微软雅黑" panose="020B0503020204020204" charset="-122"/>
                <a:cs typeface="微软雅黑" panose="020B0503020204020204" charset="-122"/>
              </a:rPr>
              <a:t>水路运输</a:t>
            </a:r>
            <a:endParaRPr lang="zh-CN" altLang="en-US" sz="3200" b="1">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5606415" y="0"/>
            <a:ext cx="1808480" cy="583565"/>
          </a:xfrm>
          <a:prstGeom prst="rect">
            <a:avLst/>
          </a:prstGeom>
          <a:noFill/>
        </p:spPr>
        <p:txBody>
          <a:bodyPr wrap="none" rtlCol="0">
            <a:spAutoFit/>
          </a:bodyPr>
          <a:p>
            <a:r>
              <a:rPr lang="zh-CN" altLang="en-US" sz="3200" b="1"/>
              <a:t>（内河）</a:t>
            </a:r>
            <a:endParaRPr lang="zh-CN" altLang="en-US" sz="3200" b="1"/>
          </a:p>
        </p:txBody>
      </p:sp>
      <p:pic>
        <p:nvPicPr>
          <p:cNvPr id="5" name="图片 4" descr="IMG_1089(20211121-210110)"/>
          <p:cNvPicPr>
            <a:picLocks noChangeAspect="1"/>
          </p:cNvPicPr>
          <p:nvPr/>
        </p:nvPicPr>
        <p:blipFill>
          <a:blip r:embed="rId1"/>
          <a:stretch>
            <a:fillRect/>
          </a:stretch>
        </p:blipFill>
        <p:spPr>
          <a:xfrm>
            <a:off x="60960" y="635000"/>
            <a:ext cx="5327650" cy="6223000"/>
          </a:xfrm>
          <a:prstGeom prst="rect">
            <a:avLst/>
          </a:prstGeom>
        </p:spPr>
      </p:pic>
      <p:grpSp>
        <p:nvGrpSpPr>
          <p:cNvPr id="14" name="组合 13"/>
          <p:cNvGrpSpPr/>
          <p:nvPr/>
        </p:nvGrpSpPr>
        <p:grpSpPr>
          <a:xfrm>
            <a:off x="1751965" y="1727200"/>
            <a:ext cx="2216150" cy="3985895"/>
            <a:chOff x="2759" y="2720"/>
            <a:chExt cx="3490" cy="6277"/>
          </a:xfrm>
        </p:grpSpPr>
        <p:sp>
          <p:nvSpPr>
            <p:cNvPr id="8" name="任意多边形 7"/>
            <p:cNvSpPr/>
            <p:nvPr/>
          </p:nvSpPr>
          <p:spPr>
            <a:xfrm>
              <a:off x="2759" y="3581"/>
              <a:ext cx="3491" cy="5347"/>
            </a:xfrm>
            <a:custGeom>
              <a:avLst/>
              <a:gdLst>
                <a:gd name="connisteX0" fmla="*/ 174625 w 2216492"/>
                <a:gd name="connsiteY0" fmla="*/ 3352450 h 3395630"/>
                <a:gd name="connisteX1" fmla="*/ 261620 w 2216492"/>
                <a:gd name="connsiteY1" fmla="*/ 3395630 h 3395630"/>
                <a:gd name="connisteX2" fmla="*/ 340360 w 2216492"/>
                <a:gd name="connsiteY2" fmla="*/ 3352450 h 3395630"/>
                <a:gd name="connisteX3" fmla="*/ 383540 w 2216492"/>
                <a:gd name="connsiteY3" fmla="*/ 3247675 h 3395630"/>
                <a:gd name="connisteX4" fmla="*/ 532130 w 2216492"/>
                <a:gd name="connsiteY4" fmla="*/ 3064160 h 3395630"/>
                <a:gd name="connisteX5" fmla="*/ 802640 w 2216492"/>
                <a:gd name="connsiteY5" fmla="*/ 2986055 h 3395630"/>
                <a:gd name="connisteX6" fmla="*/ 994410 w 2216492"/>
                <a:gd name="connsiteY6" fmla="*/ 3012090 h 3395630"/>
                <a:gd name="connisteX7" fmla="*/ 1186180 w 2216492"/>
                <a:gd name="connsiteY7" fmla="*/ 3020980 h 3395630"/>
                <a:gd name="connisteX8" fmla="*/ 1308100 w 2216492"/>
                <a:gd name="connsiteY8" fmla="*/ 2863500 h 3395630"/>
                <a:gd name="connisteX9" fmla="*/ 1456690 w 2216492"/>
                <a:gd name="connsiteY9" fmla="*/ 2750470 h 3395630"/>
                <a:gd name="connisteX10" fmla="*/ 1543685 w 2216492"/>
                <a:gd name="connsiteY10" fmla="*/ 2636805 h 3395630"/>
                <a:gd name="connisteX11" fmla="*/ 1595755 w 2216492"/>
                <a:gd name="connsiteY11" fmla="*/ 2332005 h 3395630"/>
                <a:gd name="connisteX12" fmla="*/ 1674495 w 2216492"/>
                <a:gd name="connsiteY12" fmla="*/ 2192305 h 3395630"/>
                <a:gd name="connisteX13" fmla="*/ 1910080 w 2216492"/>
                <a:gd name="connsiteY13" fmla="*/ 2052605 h 3395630"/>
                <a:gd name="connisteX14" fmla="*/ 1962150 w 2216492"/>
                <a:gd name="connsiteY14" fmla="*/ 2000535 h 3395630"/>
                <a:gd name="connisteX15" fmla="*/ 2162810 w 2216492"/>
                <a:gd name="connsiteY15" fmla="*/ 1904650 h 3395630"/>
                <a:gd name="connisteX16" fmla="*/ 2206625 w 2216492"/>
                <a:gd name="connsiteY16" fmla="*/ 1869725 h 3395630"/>
                <a:gd name="connisteX17" fmla="*/ 2049780 w 2216492"/>
                <a:gd name="connsiteY17" fmla="*/ 1773840 h 3395630"/>
                <a:gd name="connisteX18" fmla="*/ 1962150 w 2216492"/>
                <a:gd name="connsiteY18" fmla="*/ 1747170 h 3395630"/>
                <a:gd name="connisteX19" fmla="*/ 1901190 w 2216492"/>
                <a:gd name="connsiteY19" fmla="*/ 1712880 h 3395630"/>
                <a:gd name="connisteX20" fmla="*/ 2049780 w 2216492"/>
                <a:gd name="connsiteY20" fmla="*/ 1590325 h 3395630"/>
                <a:gd name="connisteX21" fmla="*/ 1997075 w 2216492"/>
                <a:gd name="connsiteY21" fmla="*/ 1354740 h 3395630"/>
                <a:gd name="connisteX22" fmla="*/ 1875155 w 2216492"/>
                <a:gd name="connsiteY22" fmla="*/ 1267745 h 3395630"/>
                <a:gd name="connisteX23" fmla="*/ 1796415 w 2216492"/>
                <a:gd name="connsiteY23" fmla="*/ 1232820 h 3395630"/>
                <a:gd name="connisteX24" fmla="*/ 1657350 w 2216492"/>
                <a:gd name="connsiteY24" fmla="*/ 1223930 h 3395630"/>
                <a:gd name="connisteX25" fmla="*/ 1517650 w 2216492"/>
                <a:gd name="connsiteY25" fmla="*/ 1223930 h 3395630"/>
                <a:gd name="connisteX26" fmla="*/ 1316990 w 2216492"/>
                <a:gd name="connsiteY26" fmla="*/ 988980 h 3395630"/>
                <a:gd name="connisteX27" fmla="*/ 1186180 w 2216492"/>
                <a:gd name="connsiteY27" fmla="*/ 919130 h 3395630"/>
                <a:gd name="connisteX28" fmla="*/ 1037590 w 2216492"/>
                <a:gd name="connsiteY28" fmla="*/ 823245 h 3395630"/>
                <a:gd name="connisteX29" fmla="*/ 845820 w 2216492"/>
                <a:gd name="connsiteY29" fmla="*/ 709580 h 3395630"/>
                <a:gd name="connisteX30" fmla="*/ 758825 w 2216492"/>
                <a:gd name="connsiteY30" fmla="*/ 657510 h 3395630"/>
                <a:gd name="connisteX31" fmla="*/ 889635 w 2216492"/>
                <a:gd name="connsiteY31" fmla="*/ 500665 h 3395630"/>
                <a:gd name="connisteX32" fmla="*/ 915670 w 2216492"/>
                <a:gd name="connsiteY32" fmla="*/ 343185 h 3395630"/>
                <a:gd name="connisteX33" fmla="*/ 793750 w 2216492"/>
                <a:gd name="connsiteY33" fmla="*/ 55530 h 3395630"/>
                <a:gd name="connisteX34" fmla="*/ 723900 w 2216492"/>
                <a:gd name="connsiteY34" fmla="*/ 73310 h 3395630"/>
                <a:gd name="connisteX35" fmla="*/ 636905 w 2216492"/>
                <a:gd name="connsiteY35" fmla="*/ 3460 h 3395630"/>
                <a:gd name="connisteX36" fmla="*/ 331470 w 2216492"/>
                <a:gd name="connsiteY36" fmla="*/ 177450 h 3395630"/>
                <a:gd name="connisteX37" fmla="*/ 0 w 2216492"/>
                <a:gd name="connsiteY37" fmla="*/ 151415 h 339563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Lst>
              <a:rect l="l" t="t" r="r" b="b"/>
              <a:pathLst>
                <a:path w="2216492" h="3395630">
                  <a:moveTo>
                    <a:pt x="174625" y="3352450"/>
                  </a:moveTo>
                  <a:cubicBezTo>
                    <a:pt x="190500" y="3361975"/>
                    <a:pt x="228600" y="3395630"/>
                    <a:pt x="261620" y="3395630"/>
                  </a:cubicBezTo>
                  <a:cubicBezTo>
                    <a:pt x="294640" y="3395630"/>
                    <a:pt x="316230" y="3382295"/>
                    <a:pt x="340360" y="3352450"/>
                  </a:cubicBezTo>
                  <a:cubicBezTo>
                    <a:pt x="364490" y="3322605"/>
                    <a:pt x="345440" y="3305460"/>
                    <a:pt x="383540" y="3247675"/>
                  </a:cubicBezTo>
                  <a:cubicBezTo>
                    <a:pt x="421640" y="3189890"/>
                    <a:pt x="448310" y="3116230"/>
                    <a:pt x="532130" y="3064160"/>
                  </a:cubicBezTo>
                  <a:cubicBezTo>
                    <a:pt x="615950" y="3012090"/>
                    <a:pt x="709930" y="2996215"/>
                    <a:pt x="802640" y="2986055"/>
                  </a:cubicBezTo>
                  <a:cubicBezTo>
                    <a:pt x="895350" y="2975895"/>
                    <a:pt x="917575" y="3005105"/>
                    <a:pt x="994410" y="3012090"/>
                  </a:cubicBezTo>
                  <a:cubicBezTo>
                    <a:pt x="1071245" y="3019075"/>
                    <a:pt x="1123315" y="3050825"/>
                    <a:pt x="1186180" y="3020980"/>
                  </a:cubicBezTo>
                  <a:cubicBezTo>
                    <a:pt x="1249045" y="2991135"/>
                    <a:pt x="1254125" y="2917475"/>
                    <a:pt x="1308100" y="2863500"/>
                  </a:cubicBezTo>
                  <a:cubicBezTo>
                    <a:pt x="1362075" y="2809525"/>
                    <a:pt x="1409700" y="2795555"/>
                    <a:pt x="1456690" y="2750470"/>
                  </a:cubicBezTo>
                  <a:cubicBezTo>
                    <a:pt x="1503680" y="2705385"/>
                    <a:pt x="1515745" y="2720625"/>
                    <a:pt x="1543685" y="2636805"/>
                  </a:cubicBezTo>
                  <a:cubicBezTo>
                    <a:pt x="1571625" y="2552985"/>
                    <a:pt x="1569720" y="2420905"/>
                    <a:pt x="1595755" y="2332005"/>
                  </a:cubicBezTo>
                  <a:cubicBezTo>
                    <a:pt x="1621790" y="2243105"/>
                    <a:pt x="1611630" y="2248185"/>
                    <a:pt x="1674495" y="2192305"/>
                  </a:cubicBezTo>
                  <a:cubicBezTo>
                    <a:pt x="1737360" y="2136425"/>
                    <a:pt x="1852295" y="2090705"/>
                    <a:pt x="1910080" y="2052605"/>
                  </a:cubicBezTo>
                  <a:cubicBezTo>
                    <a:pt x="1967865" y="2014505"/>
                    <a:pt x="1911350" y="2030380"/>
                    <a:pt x="1962150" y="2000535"/>
                  </a:cubicBezTo>
                  <a:cubicBezTo>
                    <a:pt x="2012950" y="1970690"/>
                    <a:pt x="2113915" y="1930685"/>
                    <a:pt x="2162810" y="1904650"/>
                  </a:cubicBezTo>
                  <a:cubicBezTo>
                    <a:pt x="2211705" y="1878615"/>
                    <a:pt x="2229485" y="1895760"/>
                    <a:pt x="2206625" y="1869725"/>
                  </a:cubicBezTo>
                  <a:cubicBezTo>
                    <a:pt x="2183765" y="1843690"/>
                    <a:pt x="2098675" y="1798605"/>
                    <a:pt x="2049780" y="1773840"/>
                  </a:cubicBezTo>
                  <a:cubicBezTo>
                    <a:pt x="2000885" y="1749075"/>
                    <a:pt x="1991995" y="1759235"/>
                    <a:pt x="1962150" y="1747170"/>
                  </a:cubicBezTo>
                  <a:cubicBezTo>
                    <a:pt x="1932305" y="1735105"/>
                    <a:pt x="1883410" y="1743995"/>
                    <a:pt x="1901190" y="1712880"/>
                  </a:cubicBezTo>
                  <a:cubicBezTo>
                    <a:pt x="1918970" y="1681765"/>
                    <a:pt x="2030730" y="1662080"/>
                    <a:pt x="2049780" y="1590325"/>
                  </a:cubicBezTo>
                  <a:cubicBezTo>
                    <a:pt x="2068830" y="1518570"/>
                    <a:pt x="2032000" y="1419510"/>
                    <a:pt x="1997075" y="1354740"/>
                  </a:cubicBezTo>
                  <a:cubicBezTo>
                    <a:pt x="1962150" y="1289970"/>
                    <a:pt x="1915160" y="1291875"/>
                    <a:pt x="1875155" y="1267745"/>
                  </a:cubicBezTo>
                  <a:cubicBezTo>
                    <a:pt x="1835150" y="1243615"/>
                    <a:pt x="1840230" y="1241710"/>
                    <a:pt x="1796415" y="1232820"/>
                  </a:cubicBezTo>
                  <a:cubicBezTo>
                    <a:pt x="1752600" y="1223930"/>
                    <a:pt x="1713230" y="1225835"/>
                    <a:pt x="1657350" y="1223930"/>
                  </a:cubicBezTo>
                  <a:cubicBezTo>
                    <a:pt x="1601470" y="1222025"/>
                    <a:pt x="1585595" y="1270920"/>
                    <a:pt x="1517650" y="1223930"/>
                  </a:cubicBezTo>
                  <a:cubicBezTo>
                    <a:pt x="1449705" y="1176940"/>
                    <a:pt x="1383030" y="1049940"/>
                    <a:pt x="1316990" y="988980"/>
                  </a:cubicBezTo>
                  <a:cubicBezTo>
                    <a:pt x="1250950" y="928020"/>
                    <a:pt x="1242060" y="952150"/>
                    <a:pt x="1186180" y="919130"/>
                  </a:cubicBezTo>
                  <a:cubicBezTo>
                    <a:pt x="1130300" y="886110"/>
                    <a:pt x="1105535" y="865155"/>
                    <a:pt x="1037590" y="823245"/>
                  </a:cubicBezTo>
                  <a:cubicBezTo>
                    <a:pt x="969645" y="781335"/>
                    <a:pt x="901700" y="742600"/>
                    <a:pt x="845820" y="709580"/>
                  </a:cubicBezTo>
                  <a:cubicBezTo>
                    <a:pt x="789940" y="676560"/>
                    <a:pt x="749935" y="699420"/>
                    <a:pt x="758825" y="657510"/>
                  </a:cubicBezTo>
                  <a:cubicBezTo>
                    <a:pt x="767715" y="615600"/>
                    <a:pt x="858520" y="563530"/>
                    <a:pt x="889635" y="500665"/>
                  </a:cubicBezTo>
                  <a:cubicBezTo>
                    <a:pt x="920750" y="437800"/>
                    <a:pt x="934720" y="432085"/>
                    <a:pt x="915670" y="343185"/>
                  </a:cubicBezTo>
                  <a:cubicBezTo>
                    <a:pt x="896620" y="254285"/>
                    <a:pt x="831850" y="109505"/>
                    <a:pt x="793750" y="55530"/>
                  </a:cubicBezTo>
                  <a:cubicBezTo>
                    <a:pt x="755650" y="1555"/>
                    <a:pt x="755015" y="83470"/>
                    <a:pt x="723900" y="73310"/>
                  </a:cubicBezTo>
                  <a:cubicBezTo>
                    <a:pt x="692785" y="63150"/>
                    <a:pt x="715645" y="-17495"/>
                    <a:pt x="636905" y="3460"/>
                  </a:cubicBezTo>
                  <a:cubicBezTo>
                    <a:pt x="558165" y="24415"/>
                    <a:pt x="459105" y="147605"/>
                    <a:pt x="331470" y="177450"/>
                  </a:cubicBezTo>
                  <a:cubicBezTo>
                    <a:pt x="203835" y="207295"/>
                    <a:pt x="60325" y="160305"/>
                    <a:pt x="0" y="151415"/>
                  </a:cubicBezTo>
                </a:path>
              </a:pathLst>
            </a:cu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任意多边形 10"/>
            <p:cNvSpPr/>
            <p:nvPr/>
          </p:nvSpPr>
          <p:spPr>
            <a:xfrm>
              <a:off x="4915" y="8025"/>
              <a:ext cx="921" cy="972"/>
            </a:xfrm>
            <a:custGeom>
              <a:avLst/>
              <a:gdLst>
                <a:gd name="connisteX0" fmla="*/ 0 w 584835"/>
                <a:gd name="connsiteY0" fmla="*/ 24160 h 617250"/>
                <a:gd name="connisteX1" fmla="*/ 122555 w 584835"/>
                <a:gd name="connsiteY1" fmla="*/ 67975 h 617250"/>
                <a:gd name="connisteX2" fmla="*/ 584835 w 584835"/>
                <a:gd name="connsiteY2" fmla="*/ 617250 h 617250"/>
              </a:gdLst>
              <a:ahLst/>
              <a:cxnLst>
                <a:cxn ang="0">
                  <a:pos x="connisteX0" y="connsiteY0"/>
                </a:cxn>
                <a:cxn ang="0">
                  <a:pos x="connisteX1" y="connsiteY1"/>
                </a:cxn>
                <a:cxn ang="0">
                  <a:pos x="connisteX2" y="connsiteY2"/>
                </a:cxn>
              </a:cxnLst>
              <a:rect l="l" t="t" r="r" b="b"/>
              <a:pathLst>
                <a:path w="584835" h="617250">
                  <a:moveTo>
                    <a:pt x="0" y="24160"/>
                  </a:moveTo>
                  <a:cubicBezTo>
                    <a:pt x="15240" y="21620"/>
                    <a:pt x="5715" y="-50770"/>
                    <a:pt x="122555" y="67975"/>
                  </a:cubicBezTo>
                  <a:cubicBezTo>
                    <a:pt x="239395" y="186720"/>
                    <a:pt x="494665" y="508030"/>
                    <a:pt x="584835" y="617250"/>
                  </a:cubicBezTo>
                </a:path>
              </a:pathLst>
            </a:cu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2" name="任意多边形 11"/>
            <p:cNvSpPr/>
            <p:nvPr/>
          </p:nvSpPr>
          <p:spPr>
            <a:xfrm>
              <a:off x="4229" y="2720"/>
              <a:ext cx="1412" cy="1773"/>
            </a:xfrm>
            <a:custGeom>
              <a:avLst/>
              <a:gdLst>
                <a:gd name="connisteX0" fmla="*/ 0 w 896429"/>
                <a:gd name="connsiteY0" fmla="*/ 881380 h 1125845"/>
                <a:gd name="connisteX1" fmla="*/ 173990 w 896429"/>
                <a:gd name="connsiteY1" fmla="*/ 1081405 h 1125845"/>
                <a:gd name="connisteX2" fmla="*/ 296545 w 896429"/>
                <a:gd name="connsiteY2" fmla="*/ 1099185 h 1125845"/>
                <a:gd name="connisteX3" fmla="*/ 697230 w 896429"/>
                <a:gd name="connsiteY3" fmla="*/ 846455 h 1125845"/>
                <a:gd name="connisteX4" fmla="*/ 854710 w 896429"/>
                <a:gd name="connsiteY4" fmla="*/ 837565 h 1125845"/>
                <a:gd name="connisteX5" fmla="*/ 889635 w 896429"/>
                <a:gd name="connsiteY5" fmla="*/ 688975 h 1125845"/>
                <a:gd name="connisteX6" fmla="*/ 775970 w 896429"/>
                <a:gd name="connsiteY6" fmla="*/ 541020 h 1125845"/>
                <a:gd name="connisteX7" fmla="*/ 671195 w 896429"/>
                <a:gd name="connsiteY7" fmla="*/ 410210 h 1125845"/>
                <a:gd name="connisteX8" fmla="*/ 523240 w 896429"/>
                <a:gd name="connsiteY8" fmla="*/ 358140 h 1125845"/>
                <a:gd name="connisteX9" fmla="*/ 444500 w 896429"/>
                <a:gd name="connsiteY9" fmla="*/ 113665 h 1125845"/>
                <a:gd name="connisteX10" fmla="*/ 400685 w 896429"/>
                <a:gd name="connsiteY10" fmla="*/ 0 h 112584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Lst>
              <a:rect l="l" t="t" r="r" b="b"/>
              <a:pathLst>
                <a:path w="896429" h="1125845">
                  <a:moveTo>
                    <a:pt x="0" y="881380"/>
                  </a:moveTo>
                  <a:cubicBezTo>
                    <a:pt x="32385" y="920750"/>
                    <a:pt x="114935" y="1037590"/>
                    <a:pt x="173990" y="1081405"/>
                  </a:cubicBezTo>
                  <a:cubicBezTo>
                    <a:pt x="233045" y="1125220"/>
                    <a:pt x="191770" y="1146175"/>
                    <a:pt x="296545" y="1099185"/>
                  </a:cubicBezTo>
                  <a:cubicBezTo>
                    <a:pt x="401320" y="1052195"/>
                    <a:pt x="585470" y="898525"/>
                    <a:pt x="697230" y="846455"/>
                  </a:cubicBezTo>
                  <a:cubicBezTo>
                    <a:pt x="808990" y="794385"/>
                    <a:pt x="815975" y="869315"/>
                    <a:pt x="854710" y="837565"/>
                  </a:cubicBezTo>
                  <a:cubicBezTo>
                    <a:pt x="893445" y="805815"/>
                    <a:pt x="905510" y="748030"/>
                    <a:pt x="889635" y="688975"/>
                  </a:cubicBezTo>
                  <a:cubicBezTo>
                    <a:pt x="873760" y="629920"/>
                    <a:pt x="819785" y="596900"/>
                    <a:pt x="775970" y="541020"/>
                  </a:cubicBezTo>
                  <a:cubicBezTo>
                    <a:pt x="732155" y="485140"/>
                    <a:pt x="721995" y="447040"/>
                    <a:pt x="671195" y="410210"/>
                  </a:cubicBezTo>
                  <a:cubicBezTo>
                    <a:pt x="620395" y="373380"/>
                    <a:pt x="568325" y="417195"/>
                    <a:pt x="523240" y="358140"/>
                  </a:cubicBezTo>
                  <a:cubicBezTo>
                    <a:pt x="478155" y="299085"/>
                    <a:pt x="469265" y="185420"/>
                    <a:pt x="444500" y="113665"/>
                  </a:cubicBezTo>
                  <a:cubicBezTo>
                    <a:pt x="419735" y="41910"/>
                    <a:pt x="407670" y="17780"/>
                    <a:pt x="400685" y="0"/>
                  </a:cubicBezTo>
                </a:path>
              </a:pathLst>
            </a:cu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grpSp>
      <p:sp>
        <p:nvSpPr>
          <p:cNvPr id="21" name="文本框 20"/>
          <p:cNvSpPr txBox="1"/>
          <p:nvPr/>
        </p:nvSpPr>
        <p:spPr>
          <a:xfrm>
            <a:off x="2176145" y="4136390"/>
            <a:ext cx="1198880" cy="398780"/>
          </a:xfrm>
          <a:prstGeom prst="rect">
            <a:avLst/>
          </a:prstGeom>
          <a:noFill/>
        </p:spPr>
        <p:txBody>
          <a:bodyPr wrap="none" rtlCol="0">
            <a:spAutoFit/>
          </a:bodyPr>
          <a:p>
            <a:r>
              <a:rPr lang="zh-CN" altLang="en-US" sz="2000" b="1">
                <a:solidFill>
                  <a:srgbClr val="002060"/>
                </a:solidFill>
              </a:rPr>
              <a:t>伏尔加河</a:t>
            </a:r>
            <a:endParaRPr lang="zh-CN" altLang="en-US" sz="2000" b="1">
              <a:solidFill>
                <a:srgbClr val="002060"/>
              </a:solidFill>
            </a:endParaRPr>
          </a:p>
        </p:txBody>
      </p:sp>
      <p:sp>
        <p:nvSpPr>
          <p:cNvPr id="23" name="文本框 22"/>
          <p:cNvSpPr txBox="1"/>
          <p:nvPr/>
        </p:nvSpPr>
        <p:spPr>
          <a:xfrm>
            <a:off x="182245" y="1650365"/>
            <a:ext cx="1474470" cy="460375"/>
          </a:xfrm>
          <a:prstGeom prst="rect">
            <a:avLst/>
          </a:prstGeom>
          <a:solidFill>
            <a:srgbClr val="00B0F0"/>
          </a:solidFill>
        </p:spPr>
        <p:txBody>
          <a:bodyPr wrap="square" rtlCol="0">
            <a:spAutoFit/>
          </a:bodyPr>
          <a:p>
            <a:r>
              <a:rPr lang="zh-CN" altLang="en-US" sz="2400" b="1">
                <a:solidFill>
                  <a:schemeClr val="bg1"/>
                </a:solidFill>
              </a:rPr>
              <a:t>波罗的海</a:t>
            </a:r>
            <a:endParaRPr lang="zh-CN" altLang="en-US" sz="2400" b="1">
              <a:solidFill>
                <a:schemeClr val="bg1"/>
              </a:solidFill>
            </a:endParaRPr>
          </a:p>
        </p:txBody>
      </p:sp>
      <p:sp>
        <p:nvSpPr>
          <p:cNvPr id="24" name="文本框 23"/>
          <p:cNvSpPr txBox="1"/>
          <p:nvPr/>
        </p:nvSpPr>
        <p:spPr>
          <a:xfrm>
            <a:off x="2123440" y="1445895"/>
            <a:ext cx="863600" cy="460375"/>
          </a:xfrm>
          <a:prstGeom prst="rect">
            <a:avLst/>
          </a:prstGeom>
          <a:solidFill>
            <a:srgbClr val="00B0F0"/>
          </a:solidFill>
        </p:spPr>
        <p:txBody>
          <a:bodyPr wrap="square" rtlCol="0">
            <a:spAutoFit/>
          </a:bodyPr>
          <a:p>
            <a:r>
              <a:rPr lang="zh-CN" altLang="en-US" sz="2400" b="1">
                <a:solidFill>
                  <a:schemeClr val="bg1"/>
                </a:solidFill>
              </a:rPr>
              <a:t>白海</a:t>
            </a:r>
            <a:endParaRPr lang="zh-CN" altLang="en-US" sz="2400" b="1">
              <a:solidFill>
                <a:schemeClr val="bg1"/>
              </a:solidFill>
            </a:endParaRPr>
          </a:p>
        </p:txBody>
      </p:sp>
      <p:sp>
        <p:nvSpPr>
          <p:cNvPr id="25" name="文本框 24"/>
          <p:cNvSpPr txBox="1"/>
          <p:nvPr/>
        </p:nvSpPr>
        <p:spPr>
          <a:xfrm>
            <a:off x="789940" y="5095875"/>
            <a:ext cx="1141730" cy="460375"/>
          </a:xfrm>
          <a:prstGeom prst="rect">
            <a:avLst/>
          </a:prstGeom>
          <a:solidFill>
            <a:srgbClr val="00B0F0"/>
          </a:solidFill>
        </p:spPr>
        <p:txBody>
          <a:bodyPr wrap="square" rtlCol="0">
            <a:spAutoFit/>
          </a:bodyPr>
          <a:p>
            <a:r>
              <a:rPr lang="zh-CN" altLang="en-US" sz="2400" b="1">
                <a:solidFill>
                  <a:schemeClr val="bg1"/>
                </a:solidFill>
              </a:rPr>
              <a:t>亚速海</a:t>
            </a:r>
            <a:endParaRPr lang="zh-CN" altLang="en-US" sz="2400" b="1">
              <a:solidFill>
                <a:schemeClr val="bg1"/>
              </a:solidFill>
            </a:endParaRPr>
          </a:p>
        </p:txBody>
      </p:sp>
      <p:sp>
        <p:nvSpPr>
          <p:cNvPr id="31" name="文本框 30"/>
          <p:cNvSpPr txBox="1"/>
          <p:nvPr/>
        </p:nvSpPr>
        <p:spPr>
          <a:xfrm>
            <a:off x="890905" y="5859780"/>
            <a:ext cx="944880" cy="460375"/>
          </a:xfrm>
          <a:prstGeom prst="rect">
            <a:avLst/>
          </a:prstGeom>
          <a:solidFill>
            <a:srgbClr val="00B0F0"/>
          </a:solidFill>
        </p:spPr>
        <p:txBody>
          <a:bodyPr wrap="square" rtlCol="0">
            <a:spAutoFit/>
          </a:bodyPr>
          <a:p>
            <a:r>
              <a:rPr lang="zh-CN" altLang="en-US" sz="2400" b="1">
                <a:solidFill>
                  <a:schemeClr val="bg1"/>
                </a:solidFill>
              </a:rPr>
              <a:t>黑海</a:t>
            </a:r>
            <a:endParaRPr lang="zh-CN" altLang="en-US" sz="2400" b="1">
              <a:solidFill>
                <a:schemeClr val="bg1"/>
              </a:solidFill>
            </a:endParaRPr>
          </a:p>
        </p:txBody>
      </p:sp>
      <p:sp>
        <p:nvSpPr>
          <p:cNvPr id="32" name="文本框 31"/>
          <p:cNvSpPr txBox="1"/>
          <p:nvPr/>
        </p:nvSpPr>
        <p:spPr>
          <a:xfrm>
            <a:off x="3451225" y="5977890"/>
            <a:ext cx="944880" cy="460375"/>
          </a:xfrm>
          <a:prstGeom prst="rect">
            <a:avLst/>
          </a:prstGeom>
          <a:solidFill>
            <a:srgbClr val="C00000"/>
          </a:solidFill>
        </p:spPr>
        <p:txBody>
          <a:bodyPr wrap="square" rtlCol="0">
            <a:spAutoFit/>
          </a:bodyPr>
          <a:p>
            <a:r>
              <a:rPr lang="zh-CN" altLang="en-US" sz="2400" b="1">
                <a:solidFill>
                  <a:schemeClr val="bg1"/>
                </a:solidFill>
              </a:rPr>
              <a:t>里海</a:t>
            </a:r>
            <a:endParaRPr lang="zh-CN" altLang="en-US" sz="2400" b="1">
              <a:solidFill>
                <a:schemeClr val="bg1"/>
              </a:solidFill>
            </a:endParaRPr>
          </a:p>
        </p:txBody>
      </p:sp>
      <p:sp>
        <p:nvSpPr>
          <p:cNvPr id="33" name="文本框 32"/>
          <p:cNvSpPr txBox="1"/>
          <p:nvPr/>
        </p:nvSpPr>
        <p:spPr>
          <a:xfrm>
            <a:off x="5388610" y="725805"/>
            <a:ext cx="6638290" cy="1753235"/>
          </a:xfrm>
          <a:prstGeom prst="rect">
            <a:avLst/>
          </a:prstGeom>
          <a:noFill/>
        </p:spPr>
        <p:txBody>
          <a:bodyPr wrap="square" rtlCol="0">
            <a:spAutoFit/>
          </a:bodyPr>
          <a:p>
            <a:pPr fontAlgn="auto">
              <a:lnSpc>
                <a:spcPct val="150000"/>
              </a:lnSpc>
            </a:pPr>
            <a:r>
              <a:rPr lang="zh-CN" altLang="en-US" sz="2400" b="1">
                <a:solidFill>
                  <a:srgbClr val="FF0000"/>
                </a:solidFill>
              </a:rPr>
              <a:t>伏尔加河及相关运河的修建实现了“五海通航”，使这条俄罗斯的“母亲河”成为俄罗斯运输量最大的河流。</a:t>
            </a:r>
            <a:endParaRPr lang="zh-CN" altLang="en-US" sz="2400" b="1">
              <a:solidFill>
                <a:srgbClr val="FF0000"/>
              </a:solidFill>
            </a:endParaRPr>
          </a:p>
        </p:txBody>
      </p:sp>
      <p:sp>
        <p:nvSpPr>
          <p:cNvPr id="34" name="文本框 33"/>
          <p:cNvSpPr txBox="1"/>
          <p:nvPr/>
        </p:nvSpPr>
        <p:spPr>
          <a:xfrm>
            <a:off x="7115810" y="2898140"/>
            <a:ext cx="4911090" cy="1383665"/>
          </a:xfrm>
          <a:prstGeom prst="rect">
            <a:avLst/>
          </a:prstGeom>
          <a:noFill/>
        </p:spPr>
        <p:txBody>
          <a:bodyPr wrap="square" rtlCol="0">
            <a:spAutoFit/>
          </a:bodyPr>
          <a:p>
            <a:pPr fontAlgn="auto">
              <a:lnSpc>
                <a:spcPct val="150000"/>
              </a:lnSpc>
            </a:pPr>
            <a:r>
              <a:rPr lang="zh-CN" altLang="en-US" sz="2800" b="1">
                <a:solidFill>
                  <a:schemeClr val="accent4">
                    <a:lumMod val="75000"/>
                  </a:schemeClr>
                </a:solidFill>
                <a:latin typeface="华文隶书" panose="02010800040101010101" charset="-122"/>
                <a:ea typeface="华文隶书" panose="02010800040101010101" charset="-122"/>
              </a:rPr>
              <a:t>为什么俄罗斯亚洲部分的河流内河航运不发达？</a:t>
            </a:r>
            <a:endParaRPr lang="zh-CN" altLang="en-US" sz="2800" b="1">
              <a:solidFill>
                <a:schemeClr val="accent4">
                  <a:lumMod val="75000"/>
                </a:schemeClr>
              </a:solidFill>
              <a:latin typeface="华文隶书" panose="02010800040101010101" charset="-122"/>
              <a:ea typeface="华文隶书" panose="02010800040101010101" charset="-122"/>
            </a:endParaRPr>
          </a:p>
        </p:txBody>
      </p:sp>
      <p:pic>
        <p:nvPicPr>
          <p:cNvPr id="154" name="图片 153"/>
          <p:cNvPicPr/>
          <p:nvPr/>
        </p:nvPicPr>
        <p:blipFill>
          <a:blip r:embed="rId2">
            <a:lum contrast="12000"/>
          </a:blip>
          <a:stretch>
            <a:fillRect/>
          </a:stretch>
        </p:blipFill>
        <p:spPr>
          <a:xfrm>
            <a:off x="5454650" y="2863215"/>
            <a:ext cx="1524000" cy="1524000"/>
          </a:xfrm>
          <a:prstGeom prst="rect">
            <a:avLst/>
          </a:prstGeom>
          <a:noFill/>
          <a:ln w="9525">
            <a:noFill/>
          </a:ln>
        </p:spPr>
      </p:pic>
      <p:sp>
        <p:nvSpPr>
          <p:cNvPr id="36" name="文本框 35"/>
          <p:cNvSpPr txBox="1"/>
          <p:nvPr/>
        </p:nvSpPr>
        <p:spPr>
          <a:xfrm>
            <a:off x="4895215" y="4566920"/>
            <a:ext cx="7442835" cy="1753235"/>
          </a:xfrm>
          <a:prstGeom prst="rect">
            <a:avLst/>
          </a:prstGeom>
          <a:noFill/>
        </p:spPr>
        <p:txBody>
          <a:bodyPr wrap="square" rtlCol="0">
            <a:spAutoFit/>
          </a:bodyPr>
          <a:p>
            <a:pPr indent="0" fontAlgn="auto">
              <a:lnSpc>
                <a:spcPct val="150000"/>
              </a:lnSpc>
            </a:pPr>
            <a:r>
              <a:rPr lang="en-US" altLang="zh-CN" sz="2400" b="1">
                <a:solidFill>
                  <a:srgbClr val="002060"/>
                </a:solidFill>
              </a:rPr>
              <a:t>   </a:t>
            </a:r>
            <a:r>
              <a:rPr lang="zh-CN" altLang="en-US" sz="2400" b="1">
                <a:solidFill>
                  <a:srgbClr val="002060"/>
                </a:solidFill>
              </a:rPr>
              <a:t>勒拿河、叶尼塞河、鄂毕河</a:t>
            </a:r>
            <a:endParaRPr lang="zh-CN" altLang="en-US" sz="2400" b="1">
              <a:solidFill>
                <a:srgbClr val="002060"/>
              </a:solidFill>
            </a:endParaRPr>
          </a:p>
          <a:p>
            <a:pPr marL="285750" indent="0" fontAlgn="auto">
              <a:lnSpc>
                <a:spcPct val="150000"/>
              </a:lnSpc>
              <a:buFont typeface="Wingdings" panose="05000000000000000000" charset="0"/>
              <a:buChar char="n"/>
            </a:pPr>
            <a:r>
              <a:rPr lang="zh-CN" altLang="en-US" sz="2400" b="1">
                <a:solidFill>
                  <a:srgbClr val="002060"/>
                </a:solidFill>
              </a:rPr>
              <a:t>流经地区纬度高，气温低，结冰期长，通航时间短</a:t>
            </a:r>
            <a:endParaRPr lang="zh-CN" altLang="en-US" sz="2400" b="1">
              <a:solidFill>
                <a:srgbClr val="002060"/>
              </a:solidFill>
            </a:endParaRPr>
          </a:p>
          <a:p>
            <a:pPr marL="285750" indent="0" fontAlgn="auto">
              <a:lnSpc>
                <a:spcPct val="150000"/>
              </a:lnSpc>
              <a:buFont typeface="Wingdings" panose="05000000000000000000" charset="0"/>
              <a:buChar char="n"/>
            </a:pPr>
            <a:r>
              <a:rPr lang="zh-CN" altLang="en-US" sz="2400" b="1">
                <a:solidFill>
                  <a:srgbClr val="002060"/>
                </a:solidFill>
              </a:rPr>
              <a:t>均为南北流向，而国内主要货运流向为东西流向</a:t>
            </a:r>
            <a:endParaRPr lang="zh-CN" altLang="en-US" sz="2400" b="1">
              <a:solidFill>
                <a:srgbClr val="002060"/>
              </a:solidFill>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animBg="1"/>
      <p:bldP spid="23" grpId="0" animBg="1"/>
      <p:bldP spid="25" grpId="0" animBg="1"/>
      <p:bldP spid="31" grpId="0" animBg="1"/>
      <p:bldP spid="32" grpId="0" animBg="1"/>
      <p:bldP spid="34" grpId="0"/>
      <p:bldP spid="3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nvSpPr>
        <p:spPr>
          <a:xfrm>
            <a:off x="0" y="0"/>
            <a:ext cx="3434080" cy="583565"/>
          </a:xfrm>
          <a:prstGeom prst="rect">
            <a:avLst/>
          </a:prstGeom>
          <a:noFill/>
        </p:spPr>
        <p:txBody>
          <a:bodyPr wrap="none" rtlCol="0">
            <a:spAutoFit/>
          </a:bodyPr>
          <a:p>
            <a:r>
              <a:rPr lang="zh-CN" sz="3200" b="1">
                <a:latin typeface="微软雅黑" panose="020B0503020204020204" charset="-122"/>
                <a:ea typeface="微软雅黑" panose="020B0503020204020204" charset="-122"/>
                <a:cs typeface="微软雅黑" panose="020B0503020204020204" charset="-122"/>
              </a:rPr>
              <a:t>俄罗斯的重要城市</a:t>
            </a:r>
            <a:endParaRPr lang="zh-CN" sz="3200" b="1">
              <a:latin typeface="微软雅黑" panose="020B0503020204020204" charset="-122"/>
              <a:ea typeface="微软雅黑" panose="020B0503020204020204" charset="-122"/>
              <a:cs typeface="微软雅黑" panose="020B0503020204020204" charset="-122"/>
            </a:endParaRPr>
          </a:p>
        </p:txBody>
      </p:sp>
      <p:pic>
        <p:nvPicPr>
          <p:cNvPr id="155" name="图片 154"/>
          <p:cNvPicPr/>
          <p:nvPr/>
        </p:nvPicPr>
        <p:blipFill>
          <a:blip r:embed="rId1"/>
          <a:stretch>
            <a:fillRect/>
          </a:stretch>
        </p:blipFill>
        <p:spPr>
          <a:xfrm>
            <a:off x="356870" y="732790"/>
            <a:ext cx="4370070" cy="3151505"/>
          </a:xfrm>
          <a:prstGeom prst="rect">
            <a:avLst/>
          </a:prstGeom>
          <a:noFill/>
          <a:ln w="9525">
            <a:noFill/>
          </a:ln>
        </p:spPr>
      </p:pic>
      <p:pic>
        <p:nvPicPr>
          <p:cNvPr id="156" name="图片 155"/>
          <p:cNvPicPr/>
          <p:nvPr/>
        </p:nvPicPr>
        <p:blipFill>
          <a:blip r:embed="rId2"/>
          <a:stretch>
            <a:fillRect/>
          </a:stretch>
        </p:blipFill>
        <p:spPr>
          <a:xfrm>
            <a:off x="5850255" y="3366135"/>
            <a:ext cx="5958205" cy="3439160"/>
          </a:xfrm>
          <a:prstGeom prst="rect">
            <a:avLst/>
          </a:prstGeom>
          <a:noFill/>
          <a:ln w="9525">
            <a:noFill/>
          </a:ln>
        </p:spPr>
      </p:pic>
      <p:pic>
        <p:nvPicPr>
          <p:cNvPr id="157" name="图片 156"/>
          <p:cNvPicPr/>
          <p:nvPr/>
        </p:nvPicPr>
        <p:blipFill>
          <a:blip r:embed="rId3"/>
          <a:stretch>
            <a:fillRect/>
          </a:stretch>
        </p:blipFill>
        <p:spPr>
          <a:xfrm>
            <a:off x="356870" y="4107180"/>
            <a:ext cx="4885055" cy="2751455"/>
          </a:xfrm>
          <a:prstGeom prst="rect">
            <a:avLst/>
          </a:prstGeom>
          <a:noFill/>
          <a:ln w="9525">
            <a:noFill/>
          </a:ln>
        </p:spPr>
      </p:pic>
      <p:sp>
        <p:nvSpPr>
          <p:cNvPr id="13" name="文本框 12"/>
          <p:cNvSpPr txBox="1"/>
          <p:nvPr/>
        </p:nvSpPr>
        <p:spPr>
          <a:xfrm>
            <a:off x="6015990" y="936625"/>
            <a:ext cx="5335905" cy="184531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p>
            <a:pPr algn="ctr" fontAlgn="auto">
              <a:lnSpc>
                <a:spcPct val="150000"/>
              </a:lnSpc>
            </a:pPr>
            <a:r>
              <a:rPr lang="zh-CN" sz="2800" b="1"/>
              <a:t>俄罗斯的首都</a:t>
            </a:r>
            <a:r>
              <a:rPr lang="en-US" altLang="zh-CN" sz="2800" b="1"/>
              <a:t>—</a:t>
            </a:r>
            <a:r>
              <a:rPr lang="zh-CN" altLang="en-US" sz="2800" b="1"/>
              <a:t>莫斯科</a:t>
            </a:r>
            <a:endParaRPr lang="zh-CN" altLang="en-US" sz="2800"/>
          </a:p>
          <a:p>
            <a:pPr marL="342900" indent="-342900" fontAlgn="auto">
              <a:lnSpc>
                <a:spcPct val="150000"/>
              </a:lnSpc>
              <a:buFont typeface="Wingdings" panose="05000000000000000000" charset="0"/>
              <a:buChar char="n"/>
            </a:pPr>
            <a:r>
              <a:rPr lang="zh-CN" altLang="en-US" sz="2400" b="1">
                <a:solidFill>
                  <a:srgbClr val="FF0000"/>
                </a:solidFill>
              </a:rPr>
              <a:t>东欧第一大城市</a:t>
            </a:r>
            <a:endParaRPr lang="zh-CN" altLang="en-US" sz="2400" b="1">
              <a:solidFill>
                <a:srgbClr val="FF0000"/>
              </a:solidFill>
            </a:endParaRPr>
          </a:p>
          <a:p>
            <a:pPr marL="342900" indent="-342900" fontAlgn="auto">
              <a:lnSpc>
                <a:spcPct val="150000"/>
              </a:lnSpc>
              <a:buFont typeface="Wingdings" panose="05000000000000000000" charset="0"/>
              <a:buChar char="n"/>
            </a:pPr>
            <a:r>
              <a:rPr lang="zh-CN" altLang="en-US" sz="2400" b="1">
                <a:solidFill>
                  <a:srgbClr val="FF0000"/>
                </a:solidFill>
              </a:rPr>
              <a:t>全国政治、经济、文化、交通中心</a:t>
            </a:r>
            <a:endParaRPr lang="zh-CN" altLang="en-US" sz="2400" b="1">
              <a:solidFill>
                <a:srgbClr val="FF0000"/>
              </a:solidFill>
            </a:endParaRPr>
          </a:p>
        </p:txBody>
      </p:sp>
      <p:sp>
        <p:nvSpPr>
          <p:cNvPr id="3" name="文本框 2"/>
          <p:cNvSpPr txBox="1"/>
          <p:nvPr/>
        </p:nvSpPr>
        <p:spPr>
          <a:xfrm>
            <a:off x="356870" y="732790"/>
            <a:ext cx="894080" cy="521970"/>
          </a:xfrm>
          <a:prstGeom prst="rect">
            <a:avLst/>
          </a:prstGeom>
          <a:solidFill>
            <a:schemeClr val="tx1"/>
          </a:solidFill>
        </p:spPr>
        <p:txBody>
          <a:bodyPr wrap="none" rtlCol="0">
            <a:spAutoFit/>
          </a:bodyPr>
          <a:p>
            <a:r>
              <a:rPr lang="zh-CN" altLang="en-US" sz="2800" b="1">
                <a:solidFill>
                  <a:schemeClr val="bg1"/>
                </a:solidFill>
              </a:rPr>
              <a:t>红场</a:t>
            </a:r>
            <a:endParaRPr lang="zh-CN" altLang="en-US" sz="2800" b="1">
              <a:solidFill>
                <a:schemeClr val="bg1"/>
              </a:solidFill>
            </a:endParaRPr>
          </a:p>
        </p:txBody>
      </p:sp>
      <p:sp>
        <p:nvSpPr>
          <p:cNvPr id="6" name="文本框 5"/>
          <p:cNvSpPr txBox="1"/>
          <p:nvPr/>
        </p:nvSpPr>
        <p:spPr>
          <a:xfrm>
            <a:off x="356870" y="4077970"/>
            <a:ext cx="1960880" cy="521970"/>
          </a:xfrm>
          <a:prstGeom prst="rect">
            <a:avLst/>
          </a:prstGeom>
          <a:solidFill>
            <a:schemeClr val="tx1"/>
          </a:solidFill>
        </p:spPr>
        <p:txBody>
          <a:bodyPr wrap="none" rtlCol="0">
            <a:spAutoFit/>
          </a:bodyPr>
          <a:p>
            <a:r>
              <a:rPr lang="zh-CN" altLang="en-US" sz="2800" b="1">
                <a:solidFill>
                  <a:schemeClr val="bg1"/>
                </a:solidFill>
              </a:rPr>
              <a:t>莫斯科大学</a:t>
            </a:r>
            <a:endParaRPr lang="zh-CN" altLang="en-US" sz="2800" b="1">
              <a:solidFill>
                <a:schemeClr val="bg1"/>
              </a:solidFill>
            </a:endParaRPr>
          </a:p>
        </p:txBody>
      </p:sp>
      <p:sp>
        <p:nvSpPr>
          <p:cNvPr id="9" name="文本框 8"/>
          <p:cNvSpPr txBox="1"/>
          <p:nvPr/>
        </p:nvSpPr>
        <p:spPr>
          <a:xfrm>
            <a:off x="5850255" y="3366135"/>
            <a:ext cx="1960880" cy="521970"/>
          </a:xfrm>
          <a:prstGeom prst="rect">
            <a:avLst/>
          </a:prstGeom>
          <a:solidFill>
            <a:schemeClr val="tx1"/>
          </a:solidFill>
        </p:spPr>
        <p:txBody>
          <a:bodyPr wrap="none" rtlCol="0">
            <a:spAutoFit/>
          </a:bodyPr>
          <a:p>
            <a:r>
              <a:rPr lang="zh-CN" altLang="en-US" sz="2800" b="1">
                <a:solidFill>
                  <a:schemeClr val="bg1"/>
                </a:solidFill>
              </a:rPr>
              <a:t>克里姆林宫</a:t>
            </a:r>
            <a:endParaRPr lang="zh-CN" altLang="en-US" sz="2800" b="1">
              <a:solidFill>
                <a:schemeClr val="bg1"/>
              </a:solidFill>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3" grpId="0" animBg="1"/>
      <p:bldP spid="9"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0" y="0"/>
            <a:ext cx="10610850" cy="521970"/>
          </a:xfrm>
          <a:prstGeom prst="rect">
            <a:avLst/>
          </a:prstGeom>
          <a:noFill/>
        </p:spPr>
        <p:txBody>
          <a:bodyPr wrap="none" rtlCol="0">
            <a:spAutoFit/>
          </a:bodyPr>
          <a:p>
            <a:r>
              <a:rPr lang="zh-CN" altLang="en-US" sz="2800" b="1">
                <a:solidFill>
                  <a:srgbClr val="FF0000"/>
                </a:solidFill>
                <a:latin typeface="华文行楷" panose="02010800040101010101" charset="-122"/>
                <a:ea typeface="华文行楷" panose="02010800040101010101" charset="-122"/>
                <a:cs typeface="华文行楷" panose="02010800040101010101" charset="-122"/>
              </a:rPr>
              <a:t>问题</a:t>
            </a:r>
            <a:r>
              <a:rPr lang="en-US" altLang="zh-CN" sz="2800" b="1">
                <a:solidFill>
                  <a:srgbClr val="FF0000"/>
                </a:solidFill>
                <a:latin typeface="华文行楷" panose="02010800040101010101" charset="-122"/>
                <a:ea typeface="华文行楷" panose="02010800040101010101" charset="-122"/>
                <a:cs typeface="华文行楷" panose="02010800040101010101" charset="-122"/>
              </a:rPr>
              <a:t>1</a:t>
            </a:r>
            <a:r>
              <a:rPr lang="zh-CN" altLang="en-US" sz="2800" b="1">
                <a:solidFill>
                  <a:srgbClr val="FF0000"/>
                </a:solidFill>
                <a:latin typeface="华文行楷" panose="02010800040101010101" charset="-122"/>
                <a:ea typeface="华文行楷" panose="02010800040101010101" charset="-122"/>
                <a:cs typeface="华文行楷" panose="02010800040101010101" charset="-122"/>
              </a:rPr>
              <a:t>：为什么这趟列车需要一周的时间才能从北京到达莫斯科呢？</a:t>
            </a:r>
            <a:endParaRPr lang="zh-CN" altLang="en-US" sz="2800" b="1">
              <a:solidFill>
                <a:srgbClr val="FF0000"/>
              </a:solidFill>
              <a:latin typeface="华文行楷" panose="02010800040101010101" charset="-122"/>
              <a:ea typeface="华文行楷" panose="02010800040101010101" charset="-122"/>
              <a:cs typeface="华文行楷" panose="02010800040101010101" charset="-122"/>
            </a:endParaRPr>
          </a:p>
        </p:txBody>
      </p:sp>
      <p:grpSp>
        <p:nvGrpSpPr>
          <p:cNvPr id="7" name="Group 20"/>
          <p:cNvGrpSpPr/>
          <p:nvPr/>
        </p:nvGrpSpPr>
        <p:grpSpPr>
          <a:xfrm>
            <a:off x="2419663" y="1794650"/>
            <a:ext cx="7258165" cy="4897929"/>
            <a:chOff x="-417" y="1193"/>
            <a:chExt cx="3995" cy="2710"/>
          </a:xfrm>
        </p:grpSpPr>
        <p:sp>
          <p:nvSpPr>
            <p:cNvPr id="8" name="TextBox 24"/>
            <p:cNvSpPr txBox="1"/>
            <p:nvPr/>
          </p:nvSpPr>
          <p:spPr>
            <a:xfrm>
              <a:off x="700" y="3648"/>
              <a:ext cx="1814" cy="255"/>
            </a:xfrm>
            <a:prstGeom prst="rect">
              <a:avLst/>
            </a:prstGeom>
            <a:noFill/>
            <a:ln w="9525">
              <a:noFill/>
            </a:ln>
          </p:spPr>
          <p:txBody>
            <a:bodyPr anchor="t">
              <a:spAutoFit/>
            </a:bodyPr>
            <a:p>
              <a:pPr lvl="0" indent="0" algn="ctr"/>
              <a:r>
                <a:rPr lang="zh-CN" altLang="en-US" sz="2400" b="1">
                  <a:solidFill>
                    <a:srgbClr val="FF0000"/>
                  </a:solidFill>
                  <a:latin typeface="微软雅黑" panose="020B0503020204020204" charset="-122"/>
                  <a:ea typeface="微软雅黑" panose="020B0503020204020204" charset="-122"/>
                </a:rPr>
                <a:t>世界面积前六位的国家</a:t>
              </a:r>
              <a:endParaRPr lang="zh-CN" altLang="en-US" sz="2400" b="1">
                <a:solidFill>
                  <a:srgbClr val="FF0000"/>
                </a:solidFill>
                <a:latin typeface="微软雅黑" panose="020B0503020204020204" charset="-122"/>
                <a:ea typeface="微软雅黑" panose="020B0503020204020204" charset="-122"/>
              </a:endParaRPr>
            </a:p>
          </p:txBody>
        </p:sp>
        <p:pic>
          <p:nvPicPr>
            <p:cNvPr id="9" name="Picture 19" descr="搜狗截图_2012-12-13_16-15-34"/>
            <p:cNvPicPr>
              <a:picLocks noChangeAspect="1"/>
            </p:cNvPicPr>
            <p:nvPr/>
          </p:nvPicPr>
          <p:blipFill>
            <a:blip r:embed="rId1"/>
            <a:stretch>
              <a:fillRect/>
            </a:stretch>
          </p:blipFill>
          <p:spPr>
            <a:xfrm>
              <a:off x="-417" y="1193"/>
              <a:ext cx="3995" cy="2334"/>
            </a:xfrm>
            <a:prstGeom prst="rect">
              <a:avLst/>
            </a:prstGeom>
            <a:noFill/>
            <a:ln w="9525">
              <a:noFill/>
            </a:ln>
          </p:spPr>
        </p:pic>
      </p:grpSp>
      <p:sp>
        <p:nvSpPr>
          <p:cNvPr id="15" name="文本框 14"/>
          <p:cNvSpPr txBox="1"/>
          <p:nvPr/>
        </p:nvSpPr>
        <p:spPr>
          <a:xfrm>
            <a:off x="1708150" y="966470"/>
            <a:ext cx="2672080" cy="52197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p>
            <a:r>
              <a:rPr lang="zh-CN" altLang="en-US" sz="2800" b="1"/>
              <a:t>火车行驶路线长</a:t>
            </a:r>
            <a:endParaRPr lang="zh-CN" altLang="en-US" sz="2800" b="1"/>
          </a:p>
        </p:txBody>
      </p:sp>
      <p:cxnSp>
        <p:nvCxnSpPr>
          <p:cNvPr id="17" name="直接箭头连接符 16"/>
          <p:cNvCxnSpPr/>
          <p:nvPr/>
        </p:nvCxnSpPr>
        <p:spPr>
          <a:xfrm>
            <a:off x="4837430" y="1227455"/>
            <a:ext cx="2838450" cy="0"/>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987030" y="966470"/>
            <a:ext cx="2672080" cy="52197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p>
            <a:r>
              <a:rPr lang="zh-CN" altLang="en-US" sz="2800" b="1"/>
              <a:t>俄罗斯幅员辽阔</a:t>
            </a:r>
            <a:endParaRPr lang="zh-CN" altLang="en-US" sz="2800" b="1"/>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nvSpPr>
        <p:spPr>
          <a:xfrm>
            <a:off x="5285105" y="0"/>
            <a:ext cx="1808480" cy="583565"/>
          </a:xfrm>
          <a:prstGeom prst="rect">
            <a:avLst/>
          </a:prstGeom>
          <a:noFill/>
        </p:spPr>
        <p:txBody>
          <a:bodyPr wrap="none" rtlCol="0">
            <a:spAutoFit/>
          </a:bodyPr>
          <a:p>
            <a:r>
              <a:rPr lang="zh-CN" sz="3200" b="1">
                <a:solidFill>
                  <a:srgbClr val="FF0000"/>
                </a:solidFill>
                <a:latin typeface="微软雅黑" panose="020B0503020204020204" charset="-122"/>
                <a:ea typeface="微软雅黑" panose="020B0503020204020204" charset="-122"/>
                <a:cs typeface="微软雅黑" panose="020B0503020204020204" charset="-122"/>
              </a:rPr>
              <a:t>本章小结</a:t>
            </a:r>
            <a:endParaRPr lang="zh-CN" sz="3200" b="1">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278765" y="2390775"/>
            <a:ext cx="1670050" cy="2030095"/>
          </a:xfrm>
          <a:prstGeom prst="rect">
            <a:avLst/>
          </a:prstGeom>
          <a:noFill/>
        </p:spPr>
        <p:txBody>
          <a:bodyPr wrap="square" rtlCol="0">
            <a:spAutoFit/>
          </a:bodyPr>
          <a:p>
            <a:pPr algn="ctr" fontAlgn="auto">
              <a:lnSpc>
                <a:spcPct val="150000"/>
              </a:lnSpc>
            </a:pPr>
            <a:r>
              <a:rPr lang="zh-CN" altLang="en-US" sz="2800" b="1"/>
              <a:t>地理位置</a:t>
            </a:r>
            <a:endParaRPr lang="zh-CN" altLang="en-US" sz="2800" b="1"/>
          </a:p>
          <a:p>
            <a:pPr algn="ctr" fontAlgn="auto">
              <a:lnSpc>
                <a:spcPct val="150000"/>
              </a:lnSpc>
            </a:pPr>
            <a:r>
              <a:rPr lang="zh-CN" altLang="en-US" sz="2800" b="1"/>
              <a:t>与</a:t>
            </a:r>
            <a:endParaRPr lang="zh-CN" altLang="en-US" sz="2800" b="1"/>
          </a:p>
          <a:p>
            <a:pPr algn="ctr" fontAlgn="auto">
              <a:lnSpc>
                <a:spcPct val="150000"/>
              </a:lnSpc>
            </a:pPr>
            <a:r>
              <a:rPr lang="zh-CN" altLang="en-US" sz="2800" b="1"/>
              <a:t>自然环境</a:t>
            </a:r>
            <a:endParaRPr lang="zh-CN" altLang="en-US" sz="2800" b="1"/>
          </a:p>
        </p:txBody>
      </p:sp>
      <p:sp>
        <p:nvSpPr>
          <p:cNvPr id="4" name="左大括号 3"/>
          <p:cNvSpPr/>
          <p:nvPr/>
        </p:nvSpPr>
        <p:spPr>
          <a:xfrm>
            <a:off x="1998345" y="809625"/>
            <a:ext cx="113665" cy="5851525"/>
          </a:xfrm>
          <a:prstGeom prst="leftBrace">
            <a:avLst/>
          </a:prstGeom>
          <a:ln w="381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文本框 7"/>
          <p:cNvSpPr txBox="1"/>
          <p:nvPr/>
        </p:nvSpPr>
        <p:spPr>
          <a:xfrm>
            <a:off x="2074545" y="551815"/>
            <a:ext cx="1670050" cy="737235"/>
          </a:xfrm>
          <a:prstGeom prst="rect">
            <a:avLst/>
          </a:prstGeom>
          <a:noFill/>
        </p:spPr>
        <p:txBody>
          <a:bodyPr wrap="square" rtlCol="0">
            <a:spAutoFit/>
          </a:bodyPr>
          <a:p>
            <a:pPr algn="ctr" fontAlgn="auto">
              <a:lnSpc>
                <a:spcPct val="150000"/>
              </a:lnSpc>
            </a:pPr>
            <a:r>
              <a:rPr lang="zh-CN" altLang="en-US" sz="2800" b="1"/>
              <a:t>地理位置</a:t>
            </a:r>
            <a:endParaRPr lang="zh-CN" altLang="en-US" sz="2800" b="1"/>
          </a:p>
        </p:txBody>
      </p:sp>
      <p:sp>
        <p:nvSpPr>
          <p:cNvPr id="10" name="文本框 9"/>
          <p:cNvSpPr txBox="1"/>
          <p:nvPr/>
        </p:nvSpPr>
        <p:spPr>
          <a:xfrm>
            <a:off x="3915410" y="551815"/>
            <a:ext cx="8276590" cy="1198880"/>
          </a:xfrm>
          <a:prstGeom prst="rect">
            <a:avLst/>
          </a:prstGeom>
          <a:noFill/>
        </p:spPr>
        <p:txBody>
          <a:bodyPr wrap="square" rtlCol="0">
            <a:spAutoFit/>
          </a:bodyPr>
          <a:p>
            <a:pPr fontAlgn="auto">
              <a:lnSpc>
                <a:spcPct val="150000"/>
              </a:lnSpc>
            </a:pPr>
            <a:r>
              <a:rPr lang="zh-CN" altLang="en-US" sz="2400" b="1"/>
              <a:t>世界上面积最大的国家，横跨亚欧两大洲（亚洲部分称</a:t>
            </a:r>
            <a:r>
              <a:rPr lang="en-US" altLang="zh-CN" sz="2400" b="1"/>
              <a:t>“</a:t>
            </a:r>
            <a:r>
              <a:rPr lang="zh-CN" altLang="en-US" sz="2400" b="1"/>
              <a:t>西伯利亚</a:t>
            </a:r>
            <a:r>
              <a:rPr lang="en-US" altLang="zh-CN" sz="2400" b="1"/>
              <a:t>”)</a:t>
            </a:r>
            <a:endParaRPr lang="en-US" altLang="zh-CN" sz="2400" b="1"/>
          </a:p>
        </p:txBody>
      </p:sp>
      <p:sp>
        <p:nvSpPr>
          <p:cNvPr id="11" name="文本框 10"/>
          <p:cNvSpPr txBox="1"/>
          <p:nvPr/>
        </p:nvSpPr>
        <p:spPr>
          <a:xfrm>
            <a:off x="2096770" y="1802765"/>
            <a:ext cx="1670050" cy="737235"/>
          </a:xfrm>
          <a:prstGeom prst="rect">
            <a:avLst/>
          </a:prstGeom>
          <a:noFill/>
        </p:spPr>
        <p:txBody>
          <a:bodyPr wrap="square" rtlCol="0">
            <a:spAutoFit/>
          </a:bodyPr>
          <a:p>
            <a:pPr algn="ctr" fontAlgn="auto">
              <a:lnSpc>
                <a:spcPct val="150000"/>
              </a:lnSpc>
            </a:pPr>
            <a:r>
              <a:rPr lang="zh-CN" altLang="en-US" sz="2800" b="1"/>
              <a:t>气候</a:t>
            </a:r>
            <a:endParaRPr lang="zh-CN" altLang="en-US" sz="2800" b="1"/>
          </a:p>
        </p:txBody>
      </p:sp>
      <p:sp>
        <p:nvSpPr>
          <p:cNvPr id="12" name="文本框 11"/>
          <p:cNvSpPr txBox="1"/>
          <p:nvPr/>
        </p:nvSpPr>
        <p:spPr>
          <a:xfrm>
            <a:off x="3914775" y="1894840"/>
            <a:ext cx="8276590" cy="645160"/>
          </a:xfrm>
          <a:prstGeom prst="rect">
            <a:avLst/>
          </a:prstGeom>
          <a:noFill/>
        </p:spPr>
        <p:txBody>
          <a:bodyPr wrap="square" rtlCol="0">
            <a:spAutoFit/>
          </a:bodyPr>
          <a:p>
            <a:pPr fontAlgn="auto">
              <a:lnSpc>
                <a:spcPct val="150000"/>
              </a:lnSpc>
            </a:pPr>
            <a:r>
              <a:rPr lang="zh-CN" sz="2400" b="1"/>
              <a:t>纬度高，冬季寒冷漫长，夏季凉爽短促</a:t>
            </a:r>
            <a:endParaRPr lang="zh-CN" sz="2400" b="1"/>
          </a:p>
        </p:txBody>
      </p:sp>
      <p:sp>
        <p:nvSpPr>
          <p:cNvPr id="14" name="文本框 13"/>
          <p:cNvSpPr txBox="1"/>
          <p:nvPr/>
        </p:nvSpPr>
        <p:spPr>
          <a:xfrm>
            <a:off x="2097405" y="2906395"/>
            <a:ext cx="1670050" cy="737235"/>
          </a:xfrm>
          <a:prstGeom prst="rect">
            <a:avLst/>
          </a:prstGeom>
          <a:noFill/>
        </p:spPr>
        <p:txBody>
          <a:bodyPr wrap="square" rtlCol="0">
            <a:spAutoFit/>
          </a:bodyPr>
          <a:p>
            <a:pPr algn="ctr" fontAlgn="auto">
              <a:lnSpc>
                <a:spcPct val="150000"/>
              </a:lnSpc>
            </a:pPr>
            <a:r>
              <a:rPr lang="zh-CN" altLang="en-US" sz="2800" b="1"/>
              <a:t>地形</a:t>
            </a:r>
            <a:endParaRPr lang="zh-CN" altLang="en-US" sz="2800" b="1"/>
          </a:p>
        </p:txBody>
      </p:sp>
      <p:sp>
        <p:nvSpPr>
          <p:cNvPr id="15" name="左大括号 14"/>
          <p:cNvSpPr/>
          <p:nvPr/>
        </p:nvSpPr>
        <p:spPr>
          <a:xfrm>
            <a:off x="3668395" y="2876550"/>
            <a:ext cx="76200" cy="1105535"/>
          </a:xfrm>
          <a:prstGeom prst="leftBrace">
            <a:avLst/>
          </a:prstGeom>
          <a:ln w="381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6" name="文本框 15"/>
          <p:cNvSpPr txBox="1"/>
          <p:nvPr/>
        </p:nvSpPr>
        <p:spPr>
          <a:xfrm>
            <a:off x="3916045" y="2683510"/>
            <a:ext cx="8276590" cy="645160"/>
          </a:xfrm>
          <a:prstGeom prst="rect">
            <a:avLst/>
          </a:prstGeom>
          <a:noFill/>
        </p:spPr>
        <p:txBody>
          <a:bodyPr wrap="square" rtlCol="0">
            <a:spAutoFit/>
          </a:bodyPr>
          <a:p>
            <a:pPr fontAlgn="auto">
              <a:lnSpc>
                <a:spcPct val="150000"/>
              </a:lnSpc>
            </a:pPr>
            <a:r>
              <a:rPr lang="zh-CN" sz="2400" b="1"/>
              <a:t>地形：东部多高原山地，西部以平原为主</a:t>
            </a:r>
            <a:endParaRPr lang="zh-CN" sz="2400" b="1"/>
          </a:p>
        </p:txBody>
      </p:sp>
      <p:sp>
        <p:nvSpPr>
          <p:cNvPr id="17" name="文本框 16"/>
          <p:cNvSpPr txBox="1"/>
          <p:nvPr/>
        </p:nvSpPr>
        <p:spPr>
          <a:xfrm>
            <a:off x="3916045" y="3472180"/>
            <a:ext cx="8276590" cy="645160"/>
          </a:xfrm>
          <a:prstGeom prst="rect">
            <a:avLst/>
          </a:prstGeom>
          <a:noFill/>
        </p:spPr>
        <p:txBody>
          <a:bodyPr wrap="square" rtlCol="0">
            <a:spAutoFit/>
          </a:bodyPr>
          <a:p>
            <a:pPr fontAlgn="auto">
              <a:lnSpc>
                <a:spcPct val="150000"/>
              </a:lnSpc>
            </a:pPr>
            <a:r>
              <a:rPr lang="zh-CN" sz="2400" b="1"/>
              <a:t>地势：东高西低，南高北低</a:t>
            </a:r>
            <a:endParaRPr lang="zh-CN" sz="2400" b="1"/>
          </a:p>
        </p:txBody>
      </p:sp>
      <p:sp>
        <p:nvSpPr>
          <p:cNvPr id="18" name="文本框 17"/>
          <p:cNvSpPr txBox="1"/>
          <p:nvPr/>
        </p:nvSpPr>
        <p:spPr>
          <a:xfrm>
            <a:off x="2022475" y="4638675"/>
            <a:ext cx="1670050" cy="737235"/>
          </a:xfrm>
          <a:prstGeom prst="rect">
            <a:avLst/>
          </a:prstGeom>
          <a:noFill/>
        </p:spPr>
        <p:txBody>
          <a:bodyPr wrap="square" rtlCol="0">
            <a:spAutoFit/>
          </a:bodyPr>
          <a:p>
            <a:pPr algn="ctr" fontAlgn="auto">
              <a:lnSpc>
                <a:spcPct val="150000"/>
              </a:lnSpc>
            </a:pPr>
            <a:r>
              <a:rPr lang="zh-CN" altLang="en-US" sz="2800" b="1"/>
              <a:t>河流湖泊</a:t>
            </a:r>
            <a:endParaRPr lang="zh-CN" altLang="en-US" sz="2800" b="1"/>
          </a:p>
        </p:txBody>
      </p:sp>
      <p:sp>
        <p:nvSpPr>
          <p:cNvPr id="19" name="左大括号 18"/>
          <p:cNvSpPr/>
          <p:nvPr/>
        </p:nvSpPr>
        <p:spPr>
          <a:xfrm>
            <a:off x="3729990" y="4638040"/>
            <a:ext cx="76200" cy="1331595"/>
          </a:xfrm>
          <a:prstGeom prst="leftBrace">
            <a:avLst/>
          </a:prstGeom>
          <a:ln w="381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0" name="文本框 19"/>
          <p:cNvSpPr txBox="1"/>
          <p:nvPr/>
        </p:nvSpPr>
        <p:spPr>
          <a:xfrm>
            <a:off x="2059940" y="6120765"/>
            <a:ext cx="1670050" cy="737235"/>
          </a:xfrm>
          <a:prstGeom prst="rect">
            <a:avLst/>
          </a:prstGeom>
          <a:noFill/>
        </p:spPr>
        <p:txBody>
          <a:bodyPr wrap="square" rtlCol="0">
            <a:spAutoFit/>
          </a:bodyPr>
          <a:p>
            <a:pPr algn="ctr" fontAlgn="auto">
              <a:lnSpc>
                <a:spcPct val="150000"/>
              </a:lnSpc>
            </a:pPr>
            <a:r>
              <a:rPr lang="zh-CN" altLang="en-US" sz="2800" b="1"/>
              <a:t>自然资源</a:t>
            </a:r>
            <a:endParaRPr lang="zh-CN" altLang="en-US" sz="2800" b="1"/>
          </a:p>
        </p:txBody>
      </p:sp>
      <p:sp>
        <p:nvSpPr>
          <p:cNvPr id="21" name="文本框 20"/>
          <p:cNvSpPr txBox="1"/>
          <p:nvPr/>
        </p:nvSpPr>
        <p:spPr>
          <a:xfrm>
            <a:off x="3916045" y="4261485"/>
            <a:ext cx="8276590" cy="1198880"/>
          </a:xfrm>
          <a:prstGeom prst="rect">
            <a:avLst/>
          </a:prstGeom>
          <a:noFill/>
        </p:spPr>
        <p:txBody>
          <a:bodyPr wrap="square" rtlCol="0">
            <a:spAutoFit/>
          </a:bodyPr>
          <a:p>
            <a:pPr fontAlgn="auto">
              <a:lnSpc>
                <a:spcPct val="150000"/>
              </a:lnSpc>
            </a:pPr>
            <a:r>
              <a:rPr lang="zh-CN" sz="2400" b="1"/>
              <a:t>西伯利亚地区：贝加尔湖（世界最深淡水湖）、鄂毕河、叶尼塞河、勒拿河（三河流均自南向北注入北冰洋）</a:t>
            </a:r>
            <a:endParaRPr lang="zh-CN" sz="2400" b="1"/>
          </a:p>
        </p:txBody>
      </p:sp>
      <p:sp>
        <p:nvSpPr>
          <p:cNvPr id="22" name="文本框 21"/>
          <p:cNvSpPr txBox="1"/>
          <p:nvPr/>
        </p:nvSpPr>
        <p:spPr>
          <a:xfrm>
            <a:off x="3916045" y="5514340"/>
            <a:ext cx="8276590" cy="645160"/>
          </a:xfrm>
          <a:prstGeom prst="rect">
            <a:avLst/>
          </a:prstGeom>
          <a:noFill/>
        </p:spPr>
        <p:txBody>
          <a:bodyPr wrap="square" rtlCol="0">
            <a:spAutoFit/>
          </a:bodyPr>
          <a:p>
            <a:pPr fontAlgn="auto">
              <a:lnSpc>
                <a:spcPct val="150000"/>
              </a:lnSpc>
            </a:pPr>
            <a:r>
              <a:rPr lang="zh-CN" sz="2400" b="1"/>
              <a:t>东欧平原：伏尔加河（自北向南注入里海）</a:t>
            </a:r>
            <a:endParaRPr lang="zh-CN" sz="2400" b="1"/>
          </a:p>
        </p:txBody>
      </p:sp>
      <p:sp>
        <p:nvSpPr>
          <p:cNvPr id="23" name="文本框 22"/>
          <p:cNvSpPr txBox="1"/>
          <p:nvPr/>
        </p:nvSpPr>
        <p:spPr>
          <a:xfrm>
            <a:off x="3843655" y="6212840"/>
            <a:ext cx="8276590" cy="645160"/>
          </a:xfrm>
          <a:prstGeom prst="rect">
            <a:avLst/>
          </a:prstGeom>
          <a:noFill/>
        </p:spPr>
        <p:txBody>
          <a:bodyPr wrap="square" rtlCol="0">
            <a:spAutoFit/>
          </a:bodyPr>
          <a:p>
            <a:pPr fontAlgn="auto">
              <a:lnSpc>
                <a:spcPct val="150000"/>
              </a:lnSpc>
            </a:pPr>
            <a:r>
              <a:rPr lang="zh-CN" sz="2400" b="1"/>
              <a:t>矿产、水能等资源十分丰富；森林面积世界第一</a:t>
            </a:r>
            <a:endParaRPr lang="en-US" altLang="zh-CN" sz="2400" b="1"/>
          </a:p>
        </p:txBody>
      </p:sp>
    </p:spTree>
    <p:custDataLst>
      <p:tags r:id="rId1"/>
    </p:custData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nvSpPr>
        <p:spPr>
          <a:xfrm>
            <a:off x="5285105" y="0"/>
            <a:ext cx="1808480" cy="583565"/>
          </a:xfrm>
          <a:prstGeom prst="rect">
            <a:avLst/>
          </a:prstGeom>
          <a:noFill/>
        </p:spPr>
        <p:txBody>
          <a:bodyPr wrap="none" rtlCol="0">
            <a:spAutoFit/>
          </a:bodyPr>
          <a:p>
            <a:r>
              <a:rPr lang="zh-CN" sz="3200" b="1">
                <a:solidFill>
                  <a:srgbClr val="FF0000"/>
                </a:solidFill>
                <a:latin typeface="微软雅黑" panose="020B0503020204020204" charset="-122"/>
                <a:ea typeface="微软雅黑" panose="020B0503020204020204" charset="-122"/>
                <a:cs typeface="微软雅黑" panose="020B0503020204020204" charset="-122"/>
              </a:rPr>
              <a:t>本章小结</a:t>
            </a:r>
            <a:endParaRPr lang="zh-CN" sz="3200" b="1">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278765" y="2390775"/>
            <a:ext cx="1670050" cy="2030095"/>
          </a:xfrm>
          <a:prstGeom prst="rect">
            <a:avLst/>
          </a:prstGeom>
          <a:noFill/>
        </p:spPr>
        <p:txBody>
          <a:bodyPr wrap="square" rtlCol="0">
            <a:spAutoFit/>
          </a:bodyPr>
          <a:p>
            <a:pPr algn="ctr" fontAlgn="auto">
              <a:lnSpc>
                <a:spcPct val="150000"/>
              </a:lnSpc>
            </a:pPr>
            <a:r>
              <a:rPr lang="zh-CN" altLang="en-US" sz="2800" b="1"/>
              <a:t>人文</a:t>
            </a:r>
            <a:endParaRPr lang="zh-CN" altLang="en-US" sz="2800" b="1"/>
          </a:p>
          <a:p>
            <a:pPr algn="ctr" fontAlgn="auto">
              <a:lnSpc>
                <a:spcPct val="150000"/>
              </a:lnSpc>
            </a:pPr>
            <a:r>
              <a:rPr lang="zh-CN" altLang="en-US" sz="2800" b="1"/>
              <a:t>与</a:t>
            </a:r>
            <a:endParaRPr lang="zh-CN" altLang="en-US" sz="2800" b="1"/>
          </a:p>
          <a:p>
            <a:pPr algn="ctr" fontAlgn="auto">
              <a:lnSpc>
                <a:spcPct val="150000"/>
              </a:lnSpc>
            </a:pPr>
            <a:r>
              <a:rPr lang="zh-CN" altLang="en-US" sz="2800" b="1"/>
              <a:t>经济</a:t>
            </a:r>
            <a:endParaRPr lang="zh-CN" altLang="en-US" sz="2800" b="1"/>
          </a:p>
        </p:txBody>
      </p:sp>
      <p:sp>
        <p:nvSpPr>
          <p:cNvPr id="4" name="左大括号 3"/>
          <p:cNvSpPr/>
          <p:nvPr/>
        </p:nvSpPr>
        <p:spPr>
          <a:xfrm>
            <a:off x="1998345" y="809625"/>
            <a:ext cx="113665" cy="5851525"/>
          </a:xfrm>
          <a:prstGeom prst="leftBrace">
            <a:avLst/>
          </a:prstGeom>
          <a:ln w="381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8" name="文本框 7"/>
          <p:cNvSpPr txBox="1"/>
          <p:nvPr/>
        </p:nvSpPr>
        <p:spPr>
          <a:xfrm>
            <a:off x="2074545" y="551815"/>
            <a:ext cx="1670050" cy="737235"/>
          </a:xfrm>
          <a:prstGeom prst="rect">
            <a:avLst/>
          </a:prstGeom>
          <a:noFill/>
        </p:spPr>
        <p:txBody>
          <a:bodyPr wrap="square" rtlCol="0">
            <a:spAutoFit/>
          </a:bodyPr>
          <a:p>
            <a:pPr algn="ctr" fontAlgn="auto">
              <a:lnSpc>
                <a:spcPct val="150000"/>
              </a:lnSpc>
            </a:pPr>
            <a:r>
              <a:rPr lang="zh-CN" altLang="en-US" sz="2800" b="1"/>
              <a:t>人口民族</a:t>
            </a:r>
            <a:endParaRPr lang="zh-CN" altLang="en-US" sz="2800" b="1"/>
          </a:p>
        </p:txBody>
      </p:sp>
      <p:sp>
        <p:nvSpPr>
          <p:cNvPr id="10" name="文本框 9"/>
          <p:cNvSpPr txBox="1"/>
          <p:nvPr/>
        </p:nvSpPr>
        <p:spPr>
          <a:xfrm>
            <a:off x="3870325" y="612140"/>
            <a:ext cx="9166860" cy="645160"/>
          </a:xfrm>
          <a:prstGeom prst="rect">
            <a:avLst/>
          </a:prstGeom>
          <a:noFill/>
        </p:spPr>
        <p:txBody>
          <a:bodyPr wrap="square" rtlCol="0">
            <a:spAutoFit/>
          </a:bodyPr>
          <a:p>
            <a:pPr fontAlgn="auto">
              <a:lnSpc>
                <a:spcPct val="150000"/>
              </a:lnSpc>
            </a:pPr>
            <a:r>
              <a:rPr lang="zh-CN" sz="2400" b="1"/>
              <a:t>人口众多且分布不均（集中在欧洲和亚洲南部），多民族国家</a:t>
            </a:r>
            <a:endParaRPr lang="zh-CN" sz="2400" b="1"/>
          </a:p>
        </p:txBody>
      </p:sp>
      <p:sp>
        <p:nvSpPr>
          <p:cNvPr id="11" name="文本框 10"/>
          <p:cNvSpPr txBox="1"/>
          <p:nvPr/>
        </p:nvSpPr>
        <p:spPr>
          <a:xfrm>
            <a:off x="2131695" y="1367155"/>
            <a:ext cx="1670050" cy="737235"/>
          </a:xfrm>
          <a:prstGeom prst="rect">
            <a:avLst/>
          </a:prstGeom>
          <a:noFill/>
        </p:spPr>
        <p:txBody>
          <a:bodyPr wrap="square" rtlCol="0">
            <a:spAutoFit/>
          </a:bodyPr>
          <a:p>
            <a:pPr algn="ctr" fontAlgn="auto">
              <a:lnSpc>
                <a:spcPct val="150000"/>
              </a:lnSpc>
            </a:pPr>
            <a:r>
              <a:rPr lang="zh-CN" altLang="en-US" sz="2800" b="1"/>
              <a:t>农业</a:t>
            </a:r>
            <a:endParaRPr lang="zh-CN" altLang="en-US" sz="2800" b="1"/>
          </a:p>
        </p:txBody>
      </p:sp>
      <p:sp>
        <p:nvSpPr>
          <p:cNvPr id="12" name="文本框 11"/>
          <p:cNvSpPr txBox="1"/>
          <p:nvPr/>
        </p:nvSpPr>
        <p:spPr>
          <a:xfrm>
            <a:off x="3870960" y="1406525"/>
            <a:ext cx="8276590" cy="645160"/>
          </a:xfrm>
          <a:prstGeom prst="rect">
            <a:avLst/>
          </a:prstGeom>
          <a:noFill/>
        </p:spPr>
        <p:txBody>
          <a:bodyPr wrap="square" rtlCol="0">
            <a:spAutoFit/>
          </a:bodyPr>
          <a:p>
            <a:pPr fontAlgn="auto">
              <a:lnSpc>
                <a:spcPct val="150000"/>
              </a:lnSpc>
            </a:pPr>
            <a:r>
              <a:rPr lang="zh-CN" sz="2400" b="1"/>
              <a:t>受气候限制大，多耐寒作物；耕地少，林地多</a:t>
            </a:r>
            <a:endParaRPr lang="zh-CN" sz="2400" b="1"/>
          </a:p>
        </p:txBody>
      </p:sp>
      <p:sp>
        <p:nvSpPr>
          <p:cNvPr id="14" name="文本框 13"/>
          <p:cNvSpPr txBox="1"/>
          <p:nvPr/>
        </p:nvSpPr>
        <p:spPr>
          <a:xfrm>
            <a:off x="2161540" y="2224405"/>
            <a:ext cx="1670050" cy="737235"/>
          </a:xfrm>
          <a:prstGeom prst="rect">
            <a:avLst/>
          </a:prstGeom>
          <a:noFill/>
        </p:spPr>
        <p:txBody>
          <a:bodyPr wrap="square" rtlCol="0">
            <a:spAutoFit/>
          </a:bodyPr>
          <a:p>
            <a:pPr algn="ctr" fontAlgn="auto">
              <a:lnSpc>
                <a:spcPct val="150000"/>
              </a:lnSpc>
            </a:pPr>
            <a:r>
              <a:rPr lang="zh-CN" altLang="en-US" sz="2800" b="1"/>
              <a:t>工业</a:t>
            </a:r>
            <a:endParaRPr lang="zh-CN" altLang="en-US" sz="2800" b="1"/>
          </a:p>
        </p:txBody>
      </p:sp>
      <p:sp>
        <p:nvSpPr>
          <p:cNvPr id="16" name="文本框 15"/>
          <p:cNvSpPr txBox="1"/>
          <p:nvPr/>
        </p:nvSpPr>
        <p:spPr>
          <a:xfrm>
            <a:off x="3872865" y="2200910"/>
            <a:ext cx="8276590" cy="1198880"/>
          </a:xfrm>
          <a:prstGeom prst="rect">
            <a:avLst/>
          </a:prstGeom>
          <a:noFill/>
        </p:spPr>
        <p:txBody>
          <a:bodyPr wrap="square" rtlCol="0">
            <a:spAutoFit/>
          </a:bodyPr>
          <a:p>
            <a:pPr fontAlgn="auto">
              <a:lnSpc>
                <a:spcPct val="150000"/>
              </a:lnSpc>
            </a:pPr>
            <a:r>
              <a:rPr lang="zh-CN" sz="2400" b="1"/>
              <a:t>重工业发达（依据：自然资源丰富），主要集中在欧洲，亚洲部分逐步开放；轻工业较薄弱</a:t>
            </a:r>
            <a:endParaRPr lang="zh-CN" sz="2400" b="1"/>
          </a:p>
        </p:txBody>
      </p:sp>
      <p:sp>
        <p:nvSpPr>
          <p:cNvPr id="18" name="文本框 17"/>
          <p:cNvSpPr txBox="1"/>
          <p:nvPr/>
        </p:nvSpPr>
        <p:spPr>
          <a:xfrm>
            <a:off x="2074545" y="3543935"/>
            <a:ext cx="1670050" cy="1383665"/>
          </a:xfrm>
          <a:prstGeom prst="rect">
            <a:avLst/>
          </a:prstGeom>
          <a:noFill/>
        </p:spPr>
        <p:txBody>
          <a:bodyPr wrap="square" rtlCol="0">
            <a:spAutoFit/>
          </a:bodyPr>
          <a:p>
            <a:pPr algn="ctr" fontAlgn="auto">
              <a:lnSpc>
                <a:spcPct val="150000"/>
              </a:lnSpc>
            </a:pPr>
            <a:r>
              <a:rPr lang="zh-CN" altLang="en-US" sz="2800" b="1"/>
              <a:t>交通运输业</a:t>
            </a:r>
            <a:endParaRPr lang="zh-CN" altLang="en-US" sz="2800" b="1"/>
          </a:p>
        </p:txBody>
      </p:sp>
      <p:sp>
        <p:nvSpPr>
          <p:cNvPr id="19" name="左大括号 18"/>
          <p:cNvSpPr/>
          <p:nvPr/>
        </p:nvSpPr>
        <p:spPr>
          <a:xfrm>
            <a:off x="3668395" y="3747770"/>
            <a:ext cx="76200" cy="2045335"/>
          </a:xfrm>
          <a:prstGeom prst="leftBrace">
            <a:avLst/>
          </a:prstGeom>
          <a:ln w="381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0" name="文本框 19"/>
          <p:cNvSpPr txBox="1"/>
          <p:nvPr/>
        </p:nvSpPr>
        <p:spPr>
          <a:xfrm>
            <a:off x="2059940" y="6120765"/>
            <a:ext cx="1670050" cy="737235"/>
          </a:xfrm>
          <a:prstGeom prst="rect">
            <a:avLst/>
          </a:prstGeom>
          <a:noFill/>
        </p:spPr>
        <p:txBody>
          <a:bodyPr wrap="square" rtlCol="0">
            <a:spAutoFit/>
          </a:bodyPr>
          <a:p>
            <a:pPr algn="ctr" fontAlgn="auto">
              <a:lnSpc>
                <a:spcPct val="150000"/>
              </a:lnSpc>
            </a:pPr>
            <a:r>
              <a:rPr lang="zh-CN" altLang="en-US" sz="2800" b="1"/>
              <a:t>城市</a:t>
            </a:r>
            <a:endParaRPr lang="zh-CN" altLang="en-US" sz="2800" b="1"/>
          </a:p>
        </p:txBody>
      </p:sp>
      <p:sp>
        <p:nvSpPr>
          <p:cNvPr id="21" name="文本框 20"/>
          <p:cNvSpPr txBox="1"/>
          <p:nvPr/>
        </p:nvSpPr>
        <p:spPr>
          <a:xfrm>
            <a:off x="3820160" y="3549015"/>
            <a:ext cx="8276590" cy="645160"/>
          </a:xfrm>
          <a:prstGeom prst="rect">
            <a:avLst/>
          </a:prstGeom>
          <a:noFill/>
        </p:spPr>
        <p:txBody>
          <a:bodyPr wrap="square" rtlCol="0">
            <a:spAutoFit/>
          </a:bodyPr>
          <a:p>
            <a:pPr fontAlgn="auto">
              <a:lnSpc>
                <a:spcPct val="150000"/>
              </a:lnSpc>
            </a:pPr>
            <a:r>
              <a:rPr lang="zh-CN" sz="2400" b="1"/>
              <a:t>以铁路为主：欧洲稠密放射状，亚洲稀疏集中在南部</a:t>
            </a:r>
            <a:endParaRPr lang="zh-CN" sz="2400" b="1"/>
          </a:p>
        </p:txBody>
      </p:sp>
      <p:sp>
        <p:nvSpPr>
          <p:cNvPr id="22" name="文本框 21"/>
          <p:cNvSpPr txBox="1"/>
          <p:nvPr/>
        </p:nvSpPr>
        <p:spPr>
          <a:xfrm>
            <a:off x="3870325" y="4781550"/>
            <a:ext cx="8276590" cy="645160"/>
          </a:xfrm>
          <a:prstGeom prst="rect">
            <a:avLst/>
          </a:prstGeom>
          <a:noFill/>
        </p:spPr>
        <p:txBody>
          <a:bodyPr wrap="square" rtlCol="0">
            <a:spAutoFit/>
          </a:bodyPr>
          <a:p>
            <a:pPr fontAlgn="auto">
              <a:lnSpc>
                <a:spcPct val="150000"/>
              </a:lnSpc>
            </a:pPr>
            <a:r>
              <a:rPr lang="zh-CN" sz="2400" b="1"/>
              <a:t>水运</a:t>
            </a:r>
            <a:endParaRPr lang="zh-CN" sz="2400" b="1"/>
          </a:p>
        </p:txBody>
      </p:sp>
      <p:sp>
        <p:nvSpPr>
          <p:cNvPr id="23" name="文本框 22"/>
          <p:cNvSpPr txBox="1"/>
          <p:nvPr/>
        </p:nvSpPr>
        <p:spPr>
          <a:xfrm>
            <a:off x="3744595" y="6151245"/>
            <a:ext cx="8276590" cy="645160"/>
          </a:xfrm>
          <a:prstGeom prst="rect">
            <a:avLst/>
          </a:prstGeom>
          <a:noFill/>
        </p:spPr>
        <p:txBody>
          <a:bodyPr wrap="square" rtlCol="0">
            <a:spAutoFit/>
          </a:bodyPr>
          <a:p>
            <a:pPr fontAlgn="auto">
              <a:lnSpc>
                <a:spcPct val="150000"/>
              </a:lnSpc>
            </a:pPr>
            <a:r>
              <a:rPr lang="zh-CN" sz="2400" b="1"/>
              <a:t>莫斯科（首都，交通中心）、圣彼得堡（全国最大海港）</a:t>
            </a:r>
            <a:endParaRPr lang="en-US" altLang="zh-CN" sz="2400" b="1"/>
          </a:p>
        </p:txBody>
      </p:sp>
      <p:sp>
        <p:nvSpPr>
          <p:cNvPr id="3" name="左大括号 2"/>
          <p:cNvSpPr/>
          <p:nvPr/>
        </p:nvSpPr>
        <p:spPr>
          <a:xfrm>
            <a:off x="4763135" y="4589780"/>
            <a:ext cx="76200" cy="1336040"/>
          </a:xfrm>
          <a:prstGeom prst="leftBrace">
            <a:avLst/>
          </a:prstGeom>
          <a:ln w="381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5" name="文本框 4"/>
          <p:cNvSpPr txBox="1"/>
          <p:nvPr/>
        </p:nvSpPr>
        <p:spPr>
          <a:xfrm>
            <a:off x="4963795" y="4194175"/>
            <a:ext cx="7312660" cy="1198880"/>
          </a:xfrm>
          <a:prstGeom prst="rect">
            <a:avLst/>
          </a:prstGeom>
          <a:noFill/>
        </p:spPr>
        <p:txBody>
          <a:bodyPr wrap="square" rtlCol="0">
            <a:spAutoFit/>
          </a:bodyPr>
          <a:p>
            <a:pPr fontAlgn="auto">
              <a:lnSpc>
                <a:spcPct val="150000"/>
              </a:lnSpc>
            </a:pPr>
            <a:r>
              <a:rPr lang="zh-CN" sz="2400" b="1"/>
              <a:t>海港：圣彼得堡（面向大西洋）、海参崴（面向太平洋）、摩尔曼斯克（北极圈内面向北冰洋的不冻港）</a:t>
            </a:r>
            <a:endParaRPr lang="en-US" altLang="zh-CN" sz="2400" b="1"/>
          </a:p>
        </p:txBody>
      </p:sp>
      <p:sp>
        <p:nvSpPr>
          <p:cNvPr id="6" name="文本框 5"/>
          <p:cNvSpPr txBox="1"/>
          <p:nvPr/>
        </p:nvSpPr>
        <p:spPr>
          <a:xfrm>
            <a:off x="4987290" y="5480050"/>
            <a:ext cx="7289165" cy="645160"/>
          </a:xfrm>
          <a:prstGeom prst="rect">
            <a:avLst/>
          </a:prstGeom>
          <a:noFill/>
        </p:spPr>
        <p:txBody>
          <a:bodyPr wrap="square" rtlCol="0">
            <a:spAutoFit/>
          </a:bodyPr>
          <a:p>
            <a:pPr fontAlgn="auto">
              <a:lnSpc>
                <a:spcPct val="150000"/>
              </a:lnSpc>
            </a:pPr>
            <a:r>
              <a:rPr lang="zh-CN" sz="2400" b="1"/>
              <a:t>内河：以伏尔加河（全国运输量最大的内流河）为主</a:t>
            </a:r>
            <a:endParaRPr lang="en-US" altLang="zh-CN" sz="2400" b="1"/>
          </a:p>
        </p:txBody>
      </p:sp>
    </p:spTree>
    <p:custDataLst>
      <p:tags r:id="rId1"/>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0" y="0"/>
            <a:ext cx="5937250" cy="583565"/>
          </a:xfrm>
          <a:prstGeom prst="rect">
            <a:avLst/>
          </a:prstGeom>
          <a:noFill/>
        </p:spPr>
        <p:txBody>
          <a:bodyPr wrap="none" rtlCol="0">
            <a:spAutoFit/>
          </a:bodyPr>
          <a:p>
            <a:r>
              <a:rPr lang="zh-CN" sz="3200" b="1">
                <a:solidFill>
                  <a:schemeClr val="tx1"/>
                </a:solidFill>
                <a:latin typeface="微软雅黑" panose="020B0503020204020204" charset="-122"/>
                <a:ea typeface="微软雅黑" panose="020B0503020204020204" charset="-122"/>
                <a:cs typeface="微软雅黑" panose="020B0503020204020204" charset="-122"/>
              </a:rPr>
              <a:t>俄罗斯的地理位置</a:t>
            </a:r>
            <a:r>
              <a:rPr lang="en-US" altLang="zh-CN" sz="3200" b="1">
                <a:solidFill>
                  <a:schemeClr val="tx1"/>
                </a:solidFill>
                <a:latin typeface="微软雅黑" panose="020B0503020204020204" charset="-122"/>
                <a:ea typeface="微软雅黑" panose="020B0503020204020204" charset="-122"/>
                <a:cs typeface="微软雅黑" panose="020B0503020204020204" charset="-122"/>
              </a:rPr>
              <a:t>——</a:t>
            </a:r>
            <a:r>
              <a:rPr lang="zh-CN" altLang="en-US" sz="3200" b="1">
                <a:solidFill>
                  <a:schemeClr val="tx1"/>
                </a:solidFill>
                <a:latin typeface="微软雅黑" panose="020B0503020204020204" charset="-122"/>
                <a:ea typeface="微软雅黑" panose="020B0503020204020204" charset="-122"/>
                <a:cs typeface="微软雅黑" panose="020B0503020204020204" charset="-122"/>
              </a:rPr>
              <a:t>经度位置</a:t>
            </a:r>
            <a:endParaRPr lang="zh-CN" altLang="en-US" sz="3200" b="1">
              <a:solidFill>
                <a:schemeClr val="tx1"/>
              </a:solidFill>
              <a:latin typeface="微软雅黑" panose="020B0503020204020204" charset="-122"/>
              <a:ea typeface="微软雅黑" panose="020B0503020204020204" charset="-122"/>
              <a:cs typeface="微软雅黑" panose="020B0503020204020204" charset="-122"/>
            </a:endParaRPr>
          </a:p>
        </p:txBody>
      </p:sp>
      <p:pic>
        <p:nvPicPr>
          <p:cNvPr id="10" name="图片 9"/>
          <p:cNvPicPr>
            <a:picLocks noChangeAspect="1"/>
          </p:cNvPicPr>
          <p:nvPr/>
        </p:nvPicPr>
        <p:blipFill>
          <a:blip r:embed="rId1"/>
          <a:stretch>
            <a:fillRect/>
          </a:stretch>
        </p:blipFill>
        <p:spPr>
          <a:xfrm>
            <a:off x="121285" y="1136015"/>
            <a:ext cx="8948420" cy="4999355"/>
          </a:xfrm>
          <a:prstGeom prst="rect">
            <a:avLst/>
          </a:prstGeom>
        </p:spPr>
      </p:pic>
      <p:sp>
        <p:nvSpPr>
          <p:cNvPr id="11" name="文本框 10"/>
          <p:cNvSpPr txBox="1"/>
          <p:nvPr/>
        </p:nvSpPr>
        <p:spPr>
          <a:xfrm>
            <a:off x="8982710" y="552450"/>
            <a:ext cx="3122295" cy="2861310"/>
          </a:xfrm>
          <a:prstGeom prst="rect">
            <a:avLst/>
          </a:prstGeom>
          <a:solidFill>
            <a:schemeClr val="accent2">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p>
            <a:pPr fontAlgn="auto">
              <a:lnSpc>
                <a:spcPct val="150000"/>
              </a:lnSpc>
            </a:pPr>
            <a:r>
              <a:rPr lang="zh-CN" altLang="en-US" sz="2400" b="1"/>
              <a:t>找一找：</a:t>
            </a:r>
            <a:endParaRPr lang="zh-CN" altLang="en-US" sz="2400" b="1"/>
          </a:p>
          <a:p>
            <a:pPr fontAlgn="auto">
              <a:lnSpc>
                <a:spcPct val="150000"/>
              </a:lnSpc>
            </a:pPr>
            <a:r>
              <a:rPr lang="zh-CN" altLang="en-US" sz="2400"/>
              <a:t>俄罗斯最西部的经度大约是多少？</a:t>
            </a:r>
            <a:endParaRPr lang="zh-CN" altLang="en-US" sz="2400"/>
          </a:p>
          <a:p>
            <a:pPr fontAlgn="auto">
              <a:lnSpc>
                <a:spcPct val="150000"/>
              </a:lnSpc>
            </a:pPr>
            <a:r>
              <a:rPr lang="zh-CN" altLang="en-US" sz="2400"/>
              <a:t>俄罗斯最东部的经度大约是多少？</a:t>
            </a:r>
            <a:endParaRPr lang="zh-CN" altLang="en-US" sz="2400"/>
          </a:p>
        </p:txBody>
      </p:sp>
      <p:sp>
        <p:nvSpPr>
          <p:cNvPr id="12" name="文本框 11"/>
          <p:cNvSpPr txBox="1"/>
          <p:nvPr/>
        </p:nvSpPr>
        <p:spPr>
          <a:xfrm>
            <a:off x="8982710" y="3413760"/>
            <a:ext cx="3122295" cy="1753235"/>
          </a:xfrm>
          <a:prstGeom prst="rect">
            <a:avLst/>
          </a:prstGeom>
          <a:solidFill>
            <a:schemeClr val="accent3">
              <a:lumMod val="20000"/>
              <a:lumOff val="80000"/>
            </a:schemeClr>
          </a:solidFill>
        </p:spPr>
        <p:txBody>
          <a:bodyPr wrap="square" rtlCol="0">
            <a:spAutoFit/>
          </a:bodyPr>
          <a:p>
            <a:pPr fontAlgn="auto">
              <a:lnSpc>
                <a:spcPct val="150000"/>
              </a:lnSpc>
            </a:pPr>
            <a:r>
              <a:rPr lang="zh-CN" altLang="en-US" sz="2400" b="1"/>
              <a:t>算一算：</a:t>
            </a:r>
            <a:endParaRPr lang="zh-CN" altLang="en-US" sz="2400" b="1"/>
          </a:p>
          <a:p>
            <a:pPr fontAlgn="auto">
              <a:lnSpc>
                <a:spcPct val="150000"/>
              </a:lnSpc>
            </a:pPr>
            <a:r>
              <a:rPr lang="zh-CN" altLang="en-US" sz="2400"/>
              <a:t>俄罗斯东西跨越多少经度？</a:t>
            </a:r>
            <a:endParaRPr lang="zh-CN" altLang="en-US" sz="2400"/>
          </a:p>
        </p:txBody>
      </p:sp>
      <p:sp>
        <p:nvSpPr>
          <p:cNvPr id="13" name="文本框 12"/>
          <p:cNvSpPr txBox="1"/>
          <p:nvPr/>
        </p:nvSpPr>
        <p:spPr>
          <a:xfrm>
            <a:off x="8982710" y="5166995"/>
            <a:ext cx="3122295" cy="1753235"/>
          </a:xfrm>
          <a:prstGeom prst="rect">
            <a:avLst/>
          </a:prstGeom>
          <a:solidFill>
            <a:schemeClr val="accent1">
              <a:lumMod val="20000"/>
              <a:lumOff val="80000"/>
            </a:schemeClr>
          </a:solidFill>
        </p:spPr>
        <p:txBody>
          <a:bodyPr wrap="square" rtlCol="0">
            <a:spAutoFit/>
          </a:bodyPr>
          <a:p>
            <a:pPr fontAlgn="auto">
              <a:lnSpc>
                <a:spcPct val="150000"/>
              </a:lnSpc>
            </a:pPr>
            <a:r>
              <a:rPr lang="zh-CN" altLang="en-US" sz="2400" b="1"/>
              <a:t>想一想：</a:t>
            </a:r>
            <a:endParaRPr lang="zh-CN" altLang="en-US" sz="2400" b="1"/>
          </a:p>
          <a:p>
            <a:pPr fontAlgn="auto">
              <a:lnSpc>
                <a:spcPct val="150000"/>
              </a:lnSpc>
            </a:pPr>
            <a:r>
              <a:rPr lang="zh-CN" altLang="en-US" sz="2400"/>
              <a:t>从经度上来看，俄罗斯位于哪个半球？</a:t>
            </a:r>
            <a:endParaRPr lang="zh-CN" altLang="en-US" sz="2400"/>
          </a:p>
        </p:txBody>
      </p:sp>
      <p:sp>
        <p:nvSpPr>
          <p:cNvPr id="2" name="任意多边形 1"/>
          <p:cNvSpPr/>
          <p:nvPr/>
        </p:nvSpPr>
        <p:spPr>
          <a:xfrm>
            <a:off x="128905" y="1202055"/>
            <a:ext cx="4849495" cy="1880870"/>
          </a:xfrm>
          <a:custGeom>
            <a:avLst/>
            <a:gdLst>
              <a:gd name="connisteX0" fmla="*/ 0 w 4849495"/>
              <a:gd name="connsiteY0" fmla="*/ 1880870 h 1880870"/>
              <a:gd name="connisteX1" fmla="*/ 189865 w 4849495"/>
              <a:gd name="connsiteY1" fmla="*/ 1725930 h 1880870"/>
              <a:gd name="connisteX2" fmla="*/ 578485 w 4849495"/>
              <a:gd name="connsiteY2" fmla="*/ 1475740 h 1880870"/>
              <a:gd name="connisteX3" fmla="*/ 1251585 w 4849495"/>
              <a:gd name="connsiteY3" fmla="*/ 1087120 h 1880870"/>
              <a:gd name="connisteX4" fmla="*/ 2295525 w 4849495"/>
              <a:gd name="connsiteY4" fmla="*/ 647065 h 1880870"/>
              <a:gd name="connisteX5" fmla="*/ 3762375 w 4849495"/>
              <a:gd name="connsiteY5" fmla="*/ 181610 h 1880870"/>
              <a:gd name="connisteX6" fmla="*/ 4849495 w 4849495"/>
              <a:gd name="connsiteY6" fmla="*/ 0 h 188087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4849495" h="1880870">
                <a:moveTo>
                  <a:pt x="0" y="1880870"/>
                </a:moveTo>
                <a:cubicBezTo>
                  <a:pt x="30480" y="1854835"/>
                  <a:pt x="74295" y="1807210"/>
                  <a:pt x="189865" y="1725930"/>
                </a:cubicBezTo>
                <a:cubicBezTo>
                  <a:pt x="305435" y="1644650"/>
                  <a:pt x="366395" y="1603375"/>
                  <a:pt x="578485" y="1475740"/>
                </a:cubicBezTo>
                <a:cubicBezTo>
                  <a:pt x="790575" y="1348105"/>
                  <a:pt x="908050" y="1252855"/>
                  <a:pt x="1251585" y="1087120"/>
                </a:cubicBezTo>
                <a:cubicBezTo>
                  <a:pt x="1595120" y="921385"/>
                  <a:pt x="1793240" y="828040"/>
                  <a:pt x="2295525" y="647065"/>
                </a:cubicBezTo>
                <a:cubicBezTo>
                  <a:pt x="2797810" y="466090"/>
                  <a:pt x="3251835" y="311150"/>
                  <a:pt x="3762375" y="181610"/>
                </a:cubicBezTo>
                <a:cubicBezTo>
                  <a:pt x="4272915" y="52070"/>
                  <a:pt x="4661535" y="27305"/>
                  <a:pt x="4849495" y="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2124710" y="1202055"/>
            <a:ext cx="857885" cy="460375"/>
          </a:xfrm>
          <a:prstGeom prst="rect">
            <a:avLst/>
          </a:prstGeom>
          <a:solidFill>
            <a:srgbClr val="FF0000"/>
          </a:solidFill>
        </p:spPr>
        <p:txBody>
          <a:bodyPr wrap="none" rtlCol="0">
            <a:spAutoFit/>
          </a:bodyPr>
          <a:p>
            <a:r>
              <a:rPr lang="en-US" altLang="zh-CN" sz="2400" b="1">
                <a:solidFill>
                  <a:schemeClr val="bg1"/>
                </a:solidFill>
                <a:latin typeface="微软雅黑" panose="020B0503020204020204" charset="-122"/>
                <a:ea typeface="微软雅黑" panose="020B0503020204020204" charset="-122"/>
                <a:cs typeface="微软雅黑" panose="020B0503020204020204" charset="-122"/>
              </a:rPr>
              <a:t>20</a:t>
            </a:r>
            <a:r>
              <a:rPr lang="zh-CN" altLang="en-US" sz="2400" b="1">
                <a:solidFill>
                  <a:schemeClr val="bg1"/>
                </a:solidFill>
                <a:latin typeface="微软雅黑" panose="020B0503020204020204" charset="-122"/>
                <a:ea typeface="微软雅黑" panose="020B0503020204020204" charset="-122"/>
                <a:cs typeface="微软雅黑" panose="020B0503020204020204" charset="-122"/>
              </a:rPr>
              <a:t>°</a:t>
            </a:r>
            <a:r>
              <a:rPr lang="en-US" altLang="zh-CN" sz="2400" b="1">
                <a:solidFill>
                  <a:schemeClr val="bg1"/>
                </a:solidFill>
                <a:latin typeface="微软雅黑" panose="020B0503020204020204" charset="-122"/>
                <a:ea typeface="微软雅黑" panose="020B0503020204020204" charset="-122"/>
                <a:cs typeface="微软雅黑" panose="020B0503020204020204" charset="-122"/>
              </a:rPr>
              <a:t>E</a:t>
            </a:r>
            <a:endParaRPr lang="en-US" altLang="zh-CN" sz="2400" b="1">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6781165" y="741680"/>
            <a:ext cx="1200150" cy="460375"/>
          </a:xfrm>
          <a:prstGeom prst="rect">
            <a:avLst/>
          </a:prstGeom>
          <a:solidFill>
            <a:srgbClr val="FF0000"/>
          </a:solidFill>
        </p:spPr>
        <p:txBody>
          <a:bodyPr wrap="none" rtlCol="0">
            <a:spAutoFit/>
          </a:bodyPr>
          <a:p>
            <a:r>
              <a:rPr lang="en-US" altLang="zh-CN" sz="2400" b="1">
                <a:solidFill>
                  <a:schemeClr val="bg1"/>
                </a:solidFill>
                <a:latin typeface="微软雅黑" panose="020B0503020204020204" charset="-122"/>
                <a:ea typeface="微软雅黑" panose="020B0503020204020204" charset="-122"/>
                <a:cs typeface="微软雅黑" panose="020B0503020204020204" charset="-122"/>
              </a:rPr>
              <a:t>170</a:t>
            </a:r>
            <a:r>
              <a:rPr lang="zh-CN" altLang="en-US" sz="2400" b="1">
                <a:solidFill>
                  <a:schemeClr val="bg1"/>
                </a:solidFill>
                <a:latin typeface="微软雅黑" panose="020B0503020204020204" charset="-122"/>
                <a:ea typeface="微软雅黑" panose="020B0503020204020204" charset="-122"/>
                <a:cs typeface="微软雅黑" panose="020B0503020204020204" charset="-122"/>
              </a:rPr>
              <a:t>°</a:t>
            </a:r>
            <a:r>
              <a:rPr lang="en-US" altLang="zh-CN" sz="2400" b="1">
                <a:solidFill>
                  <a:schemeClr val="bg1"/>
                </a:solidFill>
                <a:latin typeface="微软雅黑" panose="020B0503020204020204" charset="-122"/>
                <a:ea typeface="微软雅黑" panose="020B0503020204020204" charset="-122"/>
                <a:cs typeface="微软雅黑" panose="020B0503020204020204" charset="-122"/>
              </a:rPr>
              <a:t>W</a:t>
            </a:r>
            <a:endParaRPr lang="en-US" altLang="zh-CN" sz="2400" b="1">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6" name="任意多边形 5"/>
          <p:cNvSpPr/>
          <p:nvPr/>
        </p:nvSpPr>
        <p:spPr>
          <a:xfrm>
            <a:off x="4935220" y="1193800"/>
            <a:ext cx="3843675" cy="621030"/>
          </a:xfrm>
          <a:custGeom>
            <a:avLst/>
            <a:gdLst>
              <a:gd name="connsiteX0" fmla="*/ 0 w 6053"/>
              <a:gd name="connsiteY0" fmla="*/ 0 h 978"/>
              <a:gd name="connsiteX1" fmla="*/ 1780 w 6053"/>
              <a:gd name="connsiteY1" fmla="*/ 136 h 978"/>
              <a:gd name="connsiteX2" fmla="*/ 4212 w 6053"/>
              <a:gd name="connsiteY2" fmla="*/ 394 h 978"/>
              <a:gd name="connsiteX3" fmla="*/ 5788 w 6053"/>
              <a:gd name="connsiteY3" fmla="*/ 842 h 978"/>
              <a:gd name="connsiteX4" fmla="*/ 6047 w 6053"/>
              <a:gd name="connsiteY4" fmla="*/ 978 h 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53" h="978">
                <a:moveTo>
                  <a:pt x="0" y="0"/>
                </a:moveTo>
                <a:cubicBezTo>
                  <a:pt x="302" y="28"/>
                  <a:pt x="943" y="52"/>
                  <a:pt x="1780" y="136"/>
                </a:cubicBezTo>
                <a:cubicBezTo>
                  <a:pt x="2617" y="220"/>
                  <a:pt x="3410" y="253"/>
                  <a:pt x="4212" y="394"/>
                </a:cubicBezTo>
                <a:cubicBezTo>
                  <a:pt x="5014" y="535"/>
                  <a:pt x="5421" y="725"/>
                  <a:pt x="5788" y="842"/>
                </a:cubicBezTo>
                <a:cubicBezTo>
                  <a:pt x="6155" y="959"/>
                  <a:pt x="6027" y="960"/>
                  <a:pt x="6047" y="978"/>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4" name="任意多边形 13"/>
          <p:cNvSpPr/>
          <p:nvPr/>
        </p:nvSpPr>
        <p:spPr>
          <a:xfrm>
            <a:off x="120650" y="1737360"/>
            <a:ext cx="8464550" cy="2901315"/>
          </a:xfrm>
          <a:custGeom>
            <a:avLst/>
            <a:gdLst>
              <a:gd name="connisteX0" fmla="*/ 0 w 8464550"/>
              <a:gd name="connsiteY0" fmla="*/ 1320165 h 2901059"/>
              <a:gd name="connisteX1" fmla="*/ 724535 w 8464550"/>
              <a:gd name="connsiteY1" fmla="*/ 2105025 h 2901059"/>
              <a:gd name="connisteX2" fmla="*/ 1803400 w 8464550"/>
              <a:gd name="connsiteY2" fmla="*/ 2674620 h 2901059"/>
              <a:gd name="connisteX3" fmla="*/ 3692525 w 8464550"/>
              <a:gd name="connsiteY3" fmla="*/ 2864485 h 2901059"/>
              <a:gd name="connisteX4" fmla="*/ 5271770 w 8464550"/>
              <a:gd name="connsiteY4" fmla="*/ 2821305 h 2901059"/>
              <a:gd name="connisteX5" fmla="*/ 6729730 w 8464550"/>
              <a:gd name="connsiteY5" fmla="*/ 2234565 h 2901059"/>
              <a:gd name="connisteX6" fmla="*/ 7834630 w 8464550"/>
              <a:gd name="connsiteY6" fmla="*/ 1242060 h 2901059"/>
              <a:gd name="connisteX7" fmla="*/ 8464550 w 8464550"/>
              <a:gd name="connsiteY7" fmla="*/ 0 h 290105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rect l="l" t="t" r="r" b="b"/>
            <a:pathLst>
              <a:path w="8464550" h="2901059">
                <a:moveTo>
                  <a:pt x="0" y="1320165"/>
                </a:moveTo>
                <a:cubicBezTo>
                  <a:pt x="123190" y="1465580"/>
                  <a:pt x="363855" y="1833880"/>
                  <a:pt x="724535" y="2105025"/>
                </a:cubicBezTo>
                <a:cubicBezTo>
                  <a:pt x="1085215" y="2376170"/>
                  <a:pt x="1209675" y="2522855"/>
                  <a:pt x="1803400" y="2674620"/>
                </a:cubicBezTo>
                <a:cubicBezTo>
                  <a:pt x="2397125" y="2826385"/>
                  <a:pt x="2999105" y="2835275"/>
                  <a:pt x="3692525" y="2864485"/>
                </a:cubicBezTo>
                <a:cubicBezTo>
                  <a:pt x="4385945" y="2893695"/>
                  <a:pt x="4664075" y="2947035"/>
                  <a:pt x="5271770" y="2821305"/>
                </a:cubicBezTo>
                <a:cubicBezTo>
                  <a:pt x="5879465" y="2695575"/>
                  <a:pt x="6217285" y="2550160"/>
                  <a:pt x="6729730" y="2234565"/>
                </a:cubicBezTo>
                <a:cubicBezTo>
                  <a:pt x="7242175" y="1918970"/>
                  <a:pt x="7487920" y="1689100"/>
                  <a:pt x="7834630" y="1242060"/>
                </a:cubicBezTo>
                <a:cubicBezTo>
                  <a:pt x="8181340" y="795020"/>
                  <a:pt x="8360410" y="228600"/>
                  <a:pt x="8464550" y="0"/>
                </a:cubicBezTo>
              </a:path>
            </a:pathLst>
          </a:custGeom>
          <a:noFill/>
          <a:ln w="38100">
            <a:solidFill>
              <a:srgbClr val="7030A0"/>
            </a:solidFill>
            <a:prstDash val="dash"/>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nvSpPr>
        <p:spPr>
          <a:xfrm>
            <a:off x="2199005" y="4775200"/>
            <a:ext cx="5128260" cy="46037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p>
            <a:r>
              <a:rPr lang="zh-CN" altLang="en-US" sz="2400" b="1"/>
              <a:t>东西跨越</a:t>
            </a:r>
            <a:r>
              <a:rPr lang="en-US" altLang="zh-CN" sz="2400" b="1"/>
              <a:t>170</a:t>
            </a:r>
            <a:r>
              <a:rPr lang="zh-CN" altLang="en-US" sz="2400" b="1"/>
              <a:t>个经度，距离</a:t>
            </a:r>
            <a:r>
              <a:rPr lang="en-US" altLang="zh-CN" sz="2400" b="1"/>
              <a:t>1</a:t>
            </a:r>
            <a:r>
              <a:rPr lang="zh-CN" altLang="en-US" sz="2400" b="1"/>
              <a:t>万多千米</a:t>
            </a:r>
            <a:endParaRPr lang="zh-CN" altLang="en-US" sz="2400" b="1"/>
          </a:p>
        </p:txBody>
      </p:sp>
      <p:sp>
        <p:nvSpPr>
          <p:cNvPr id="19" name="任意多边形 18"/>
          <p:cNvSpPr/>
          <p:nvPr/>
        </p:nvSpPr>
        <p:spPr>
          <a:xfrm>
            <a:off x="4952365" y="1202055"/>
            <a:ext cx="3883025" cy="3201035"/>
          </a:xfrm>
          <a:custGeom>
            <a:avLst/>
            <a:gdLst>
              <a:gd name="connisteX0" fmla="*/ 0 w 3883025"/>
              <a:gd name="connsiteY0" fmla="*/ 0 h 3201035"/>
              <a:gd name="connisteX1" fmla="*/ 1035685 w 3883025"/>
              <a:gd name="connsiteY1" fmla="*/ 569595 h 3201035"/>
              <a:gd name="connisteX2" fmla="*/ 2019300 w 3883025"/>
              <a:gd name="connsiteY2" fmla="*/ 1268730 h 3201035"/>
              <a:gd name="connisteX3" fmla="*/ 3089275 w 3883025"/>
              <a:gd name="connsiteY3" fmla="*/ 2235200 h 3201035"/>
              <a:gd name="connisteX4" fmla="*/ 3883025 w 3883025"/>
              <a:gd name="connsiteY4" fmla="*/ 3201035 h 3201035"/>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3883025" h="3201035">
                <a:moveTo>
                  <a:pt x="0" y="0"/>
                </a:moveTo>
                <a:cubicBezTo>
                  <a:pt x="187325" y="99695"/>
                  <a:pt x="631825" y="315595"/>
                  <a:pt x="1035685" y="569595"/>
                </a:cubicBezTo>
                <a:cubicBezTo>
                  <a:pt x="1439545" y="823595"/>
                  <a:pt x="1608455" y="935355"/>
                  <a:pt x="2019300" y="1268730"/>
                </a:cubicBezTo>
                <a:cubicBezTo>
                  <a:pt x="2430145" y="1602105"/>
                  <a:pt x="2716530" y="1848485"/>
                  <a:pt x="3089275" y="2235200"/>
                </a:cubicBezTo>
                <a:cubicBezTo>
                  <a:pt x="3462020" y="2621915"/>
                  <a:pt x="3745865" y="3027045"/>
                  <a:pt x="3883025" y="3201035"/>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20" name="文本框 19"/>
          <p:cNvSpPr txBox="1"/>
          <p:nvPr/>
        </p:nvSpPr>
        <p:spPr>
          <a:xfrm>
            <a:off x="7635240" y="2622550"/>
            <a:ext cx="1045845" cy="460375"/>
          </a:xfrm>
          <a:prstGeom prst="rect">
            <a:avLst/>
          </a:prstGeom>
          <a:solidFill>
            <a:srgbClr val="FF0000"/>
          </a:solidFill>
        </p:spPr>
        <p:txBody>
          <a:bodyPr wrap="none" rtlCol="0">
            <a:spAutoFit/>
          </a:bodyPr>
          <a:p>
            <a:r>
              <a:rPr lang="en-US" altLang="zh-CN" sz="2400" b="1">
                <a:solidFill>
                  <a:schemeClr val="bg1"/>
                </a:solidFill>
                <a:latin typeface="微软雅黑" panose="020B0503020204020204" charset="-122"/>
                <a:ea typeface="微软雅黑" panose="020B0503020204020204" charset="-122"/>
                <a:cs typeface="微软雅黑" panose="020B0503020204020204" charset="-122"/>
              </a:rPr>
              <a:t>160</a:t>
            </a:r>
            <a:r>
              <a:rPr lang="zh-CN" altLang="en-US" sz="2400" b="1">
                <a:solidFill>
                  <a:schemeClr val="bg1"/>
                </a:solidFill>
                <a:latin typeface="微软雅黑" panose="020B0503020204020204" charset="-122"/>
                <a:ea typeface="微软雅黑" panose="020B0503020204020204" charset="-122"/>
                <a:cs typeface="微软雅黑" panose="020B0503020204020204" charset="-122"/>
              </a:rPr>
              <a:t>°</a:t>
            </a:r>
            <a:r>
              <a:rPr lang="en-US" altLang="zh-CN" sz="2400" b="1">
                <a:solidFill>
                  <a:schemeClr val="bg1"/>
                </a:solidFill>
                <a:latin typeface="微软雅黑" panose="020B0503020204020204" charset="-122"/>
                <a:ea typeface="微软雅黑" panose="020B0503020204020204" charset="-122"/>
                <a:cs typeface="微软雅黑" panose="020B0503020204020204" charset="-122"/>
              </a:rPr>
              <a:t>E</a:t>
            </a:r>
            <a:endParaRPr lang="en-US" altLang="zh-CN" sz="2400" b="1">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1" name="任意多边形 20"/>
          <p:cNvSpPr/>
          <p:nvPr/>
        </p:nvSpPr>
        <p:spPr>
          <a:xfrm>
            <a:off x="120650" y="1208405"/>
            <a:ext cx="8697595" cy="4926965"/>
          </a:xfrm>
          <a:custGeom>
            <a:avLst/>
            <a:gdLst>
              <a:gd name="connisteX0" fmla="*/ 17145 w 8697595"/>
              <a:gd name="connsiteY0" fmla="*/ 34925 h 4926965"/>
              <a:gd name="connisteX1" fmla="*/ 0 w 8697595"/>
              <a:gd name="connsiteY1" fmla="*/ 4926965 h 4926965"/>
              <a:gd name="connisteX2" fmla="*/ 8679815 w 8697595"/>
              <a:gd name="connsiteY2" fmla="*/ 4901565 h 4926965"/>
              <a:gd name="connisteX3" fmla="*/ 8697595 w 8697595"/>
              <a:gd name="connsiteY3" fmla="*/ 3175635 h 4926965"/>
              <a:gd name="connisteX4" fmla="*/ 8498840 w 8697595"/>
              <a:gd name="connsiteY4" fmla="*/ 2890520 h 4926965"/>
              <a:gd name="connisteX5" fmla="*/ 8179435 w 8697595"/>
              <a:gd name="connsiteY5" fmla="*/ 2511425 h 4926965"/>
              <a:gd name="connisteX6" fmla="*/ 7635875 w 8697595"/>
              <a:gd name="connsiteY6" fmla="*/ 1950085 h 4926965"/>
              <a:gd name="connisteX7" fmla="*/ 6894195 w 8697595"/>
              <a:gd name="connsiteY7" fmla="*/ 1311910 h 4926965"/>
              <a:gd name="connisteX8" fmla="*/ 6065520 w 8697595"/>
              <a:gd name="connsiteY8" fmla="*/ 699135 h 4926965"/>
              <a:gd name="connisteX9" fmla="*/ 5582285 w 8697595"/>
              <a:gd name="connsiteY9" fmla="*/ 405765 h 4926965"/>
              <a:gd name="connisteX10" fmla="*/ 5004435 w 8697595"/>
              <a:gd name="connsiteY10" fmla="*/ 86360 h 4926965"/>
              <a:gd name="connisteX11" fmla="*/ 4848860 w 8697595"/>
              <a:gd name="connsiteY11" fmla="*/ 0 h 4926965"/>
              <a:gd name="connisteX12" fmla="*/ 17145 w 8697595"/>
              <a:gd name="connsiteY12" fmla="*/ 34925 h 492696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Lst>
            <a:rect l="l" t="t" r="r" b="b"/>
            <a:pathLst>
              <a:path w="8697595" h="4926965">
                <a:moveTo>
                  <a:pt x="17145" y="34925"/>
                </a:moveTo>
                <a:lnTo>
                  <a:pt x="0" y="4926965"/>
                </a:lnTo>
                <a:lnTo>
                  <a:pt x="8679815" y="4901565"/>
                </a:lnTo>
                <a:lnTo>
                  <a:pt x="8697595" y="3175635"/>
                </a:lnTo>
                <a:lnTo>
                  <a:pt x="8498840" y="2890520"/>
                </a:lnTo>
                <a:lnTo>
                  <a:pt x="8179435" y="2511425"/>
                </a:lnTo>
                <a:lnTo>
                  <a:pt x="7635875" y="1950085"/>
                </a:lnTo>
                <a:lnTo>
                  <a:pt x="6894195" y="1311910"/>
                </a:lnTo>
                <a:lnTo>
                  <a:pt x="6065520" y="699135"/>
                </a:lnTo>
                <a:lnTo>
                  <a:pt x="5582285" y="405765"/>
                </a:lnTo>
                <a:lnTo>
                  <a:pt x="5004435" y="86360"/>
                </a:lnTo>
                <a:lnTo>
                  <a:pt x="4848860" y="0"/>
                </a:lnTo>
                <a:lnTo>
                  <a:pt x="17145" y="34925"/>
                </a:lnTo>
                <a:close/>
              </a:path>
            </a:pathLst>
          </a:custGeom>
          <a:solidFill>
            <a:schemeClr val="accent3">
              <a:lumMod val="40000"/>
              <a:lumOff val="60000"/>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文本框 21"/>
          <p:cNvSpPr txBox="1"/>
          <p:nvPr/>
        </p:nvSpPr>
        <p:spPr>
          <a:xfrm>
            <a:off x="3294380" y="2092325"/>
            <a:ext cx="2244090" cy="922020"/>
          </a:xfrm>
          <a:prstGeom prst="rect">
            <a:avLst/>
          </a:prstGeom>
          <a:noFill/>
        </p:spPr>
        <p:txBody>
          <a:bodyPr wrap="none" rtlCol="0">
            <a:spAutoFit/>
          </a:bodyPr>
          <a:p>
            <a:r>
              <a:rPr lang="zh-CN" altLang="en-US" sz="5400" b="1">
                <a:solidFill>
                  <a:srgbClr val="002060"/>
                </a:solidFill>
                <a:latin typeface="华文楷体" panose="02010600040101010101" charset="-122"/>
                <a:ea typeface="华文楷体" panose="02010600040101010101" charset="-122"/>
              </a:rPr>
              <a:t>东半球</a:t>
            </a:r>
            <a:endParaRPr lang="zh-CN" altLang="en-US" sz="5400" b="1">
              <a:solidFill>
                <a:srgbClr val="002060"/>
              </a:solidFill>
              <a:latin typeface="华文楷体" panose="02010600040101010101" charset="-122"/>
              <a:ea typeface="华文楷体" panose="02010600040101010101" charset="-122"/>
            </a:endParaRPr>
          </a:p>
        </p:txBody>
      </p:sp>
      <p:sp>
        <p:nvSpPr>
          <p:cNvPr id="24" name="文本框 23"/>
          <p:cNvSpPr txBox="1"/>
          <p:nvPr/>
        </p:nvSpPr>
        <p:spPr>
          <a:xfrm>
            <a:off x="6310630" y="30480"/>
            <a:ext cx="2320925" cy="46037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p>
            <a:r>
              <a:rPr lang="zh-CN" altLang="en-US" sz="2400" b="1">
                <a:latin typeface="华文中宋" panose="02010600040101010101" charset="-122"/>
                <a:ea typeface="华文中宋" panose="02010600040101010101" charset="-122"/>
              </a:rPr>
              <a:t>俄罗斯幅员辽阔</a:t>
            </a:r>
            <a:endParaRPr lang="zh-CN" altLang="en-US" sz="2400" b="1">
              <a:latin typeface="华文中宋" panose="02010600040101010101" charset="-122"/>
              <a:ea typeface="华文中宋" panose="02010600040101010101" charset="-122"/>
            </a:endParaRPr>
          </a:p>
        </p:txBody>
      </p:sp>
      <p:sp>
        <p:nvSpPr>
          <p:cNvPr id="25" name="文本框 24"/>
          <p:cNvSpPr txBox="1"/>
          <p:nvPr/>
        </p:nvSpPr>
        <p:spPr>
          <a:xfrm>
            <a:off x="9069705" y="31115"/>
            <a:ext cx="1710055" cy="460375"/>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p>
            <a:r>
              <a:rPr lang="zh-CN" altLang="en-US" sz="2400" b="1">
                <a:solidFill>
                  <a:srgbClr val="FF0000"/>
                </a:solidFill>
                <a:latin typeface="华文中宋" panose="02010600040101010101" charset="-122"/>
                <a:ea typeface="华文中宋" panose="02010600040101010101" charset="-122"/>
              </a:rPr>
              <a:t>东西跨度大</a:t>
            </a:r>
            <a:endParaRPr lang="zh-CN" altLang="en-US" sz="2400" b="1">
              <a:solidFill>
                <a:srgbClr val="FF0000"/>
              </a:solidFill>
              <a:latin typeface="华文中宋" panose="02010600040101010101" charset="-122"/>
              <a:ea typeface="华文中宋" panose="02010600040101010101"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4"/>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2" grpId="0" animBg="1"/>
      <p:bldP spid="3" grpId="0" animBg="1"/>
      <p:bldP spid="6" grpId="0" animBg="1"/>
      <p:bldP spid="4" grpId="0" animBg="1"/>
      <p:bldP spid="12" grpId="0" bldLvl="0" animBg="1"/>
      <p:bldP spid="14" grpId="0" animBg="1"/>
      <p:bldP spid="16" grpId="0" bldLvl="0" animBg="1"/>
      <p:bldP spid="14" grpId="1" animBg="1"/>
      <p:bldP spid="16" grpId="1" bldLvl="0" animBg="1"/>
      <p:bldP spid="19" grpId="0" animBg="1"/>
      <p:bldP spid="20" grpId="0" animBg="1"/>
      <p:bldP spid="13" grpId="0" bldLvl="0" animBg="1"/>
      <p:bldP spid="21" grpId="0" bldLvl="0" animBg="1"/>
      <p:bldP spid="22" grpId="0"/>
      <p:bldP spid="25"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0" y="0"/>
            <a:ext cx="5937250" cy="583565"/>
          </a:xfrm>
          <a:prstGeom prst="rect">
            <a:avLst/>
          </a:prstGeom>
          <a:noFill/>
        </p:spPr>
        <p:txBody>
          <a:bodyPr wrap="none" rtlCol="0">
            <a:spAutoFit/>
          </a:bodyPr>
          <a:p>
            <a:r>
              <a:rPr lang="zh-CN" sz="3200" b="1">
                <a:solidFill>
                  <a:schemeClr val="tx1"/>
                </a:solidFill>
                <a:latin typeface="微软雅黑" panose="020B0503020204020204" charset="-122"/>
                <a:ea typeface="微软雅黑" panose="020B0503020204020204" charset="-122"/>
                <a:cs typeface="微软雅黑" panose="020B0503020204020204" charset="-122"/>
              </a:rPr>
              <a:t>俄罗斯的地理位置</a:t>
            </a:r>
            <a:r>
              <a:rPr lang="en-US" altLang="zh-CN" sz="3200" b="1">
                <a:solidFill>
                  <a:schemeClr val="tx1"/>
                </a:solidFill>
                <a:latin typeface="微软雅黑" panose="020B0503020204020204" charset="-122"/>
                <a:ea typeface="微软雅黑" panose="020B0503020204020204" charset="-122"/>
                <a:cs typeface="微软雅黑" panose="020B0503020204020204" charset="-122"/>
              </a:rPr>
              <a:t>——</a:t>
            </a:r>
            <a:r>
              <a:rPr lang="zh-CN" altLang="en-US" sz="3200" b="1">
                <a:solidFill>
                  <a:schemeClr val="tx1"/>
                </a:solidFill>
                <a:latin typeface="微软雅黑" panose="020B0503020204020204" charset="-122"/>
                <a:ea typeface="微软雅黑" panose="020B0503020204020204" charset="-122"/>
                <a:cs typeface="微软雅黑" panose="020B0503020204020204" charset="-122"/>
              </a:rPr>
              <a:t>海陆</a:t>
            </a:r>
            <a:r>
              <a:rPr lang="zh-CN" altLang="en-US" sz="3200" b="1">
                <a:solidFill>
                  <a:schemeClr val="tx1"/>
                </a:solidFill>
                <a:latin typeface="微软雅黑" panose="020B0503020204020204" charset="-122"/>
                <a:ea typeface="微软雅黑" panose="020B0503020204020204" charset="-122"/>
                <a:cs typeface="微软雅黑" panose="020B0503020204020204" charset="-122"/>
              </a:rPr>
              <a:t>位置</a:t>
            </a:r>
            <a:endParaRPr lang="zh-CN" altLang="en-US" sz="3200" b="1">
              <a:solidFill>
                <a:schemeClr val="tx1"/>
              </a:solidFill>
              <a:latin typeface="微软雅黑" panose="020B0503020204020204" charset="-122"/>
              <a:ea typeface="微软雅黑" panose="020B0503020204020204" charset="-122"/>
              <a:cs typeface="微软雅黑" panose="020B0503020204020204" charset="-122"/>
            </a:endParaRPr>
          </a:p>
        </p:txBody>
      </p:sp>
      <p:pic>
        <p:nvPicPr>
          <p:cNvPr id="10" name="图片 9"/>
          <p:cNvPicPr>
            <a:picLocks noChangeAspect="1"/>
          </p:cNvPicPr>
          <p:nvPr/>
        </p:nvPicPr>
        <p:blipFill>
          <a:blip r:embed="rId1"/>
          <a:stretch>
            <a:fillRect/>
          </a:stretch>
        </p:blipFill>
        <p:spPr>
          <a:xfrm>
            <a:off x="121285" y="1136015"/>
            <a:ext cx="8948420" cy="4999355"/>
          </a:xfrm>
          <a:prstGeom prst="rect">
            <a:avLst/>
          </a:prstGeom>
        </p:spPr>
      </p:pic>
      <p:sp>
        <p:nvSpPr>
          <p:cNvPr id="7" name="文本框 6"/>
          <p:cNvSpPr txBox="1"/>
          <p:nvPr/>
        </p:nvSpPr>
        <p:spPr>
          <a:xfrm>
            <a:off x="9055100" y="2371090"/>
            <a:ext cx="3122295" cy="1753235"/>
          </a:xfrm>
          <a:prstGeom prst="rect">
            <a:avLst/>
          </a:prstGeom>
          <a:solidFill>
            <a:schemeClr val="accent2">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p>
            <a:pPr fontAlgn="auto">
              <a:lnSpc>
                <a:spcPct val="150000"/>
              </a:lnSpc>
            </a:pPr>
            <a:r>
              <a:rPr lang="zh-CN" altLang="en-US" sz="2400" b="1"/>
              <a:t>找一找：</a:t>
            </a:r>
            <a:endParaRPr lang="zh-CN" altLang="en-US" sz="2400" b="1"/>
          </a:p>
          <a:p>
            <a:pPr fontAlgn="auto">
              <a:lnSpc>
                <a:spcPct val="150000"/>
              </a:lnSpc>
            </a:pPr>
            <a:r>
              <a:rPr lang="zh-CN" altLang="en-US" sz="2400"/>
              <a:t>俄罗斯濒临哪些海洋（提示：按照方位）</a:t>
            </a:r>
            <a:endParaRPr lang="zh-CN" altLang="en-US" sz="2400"/>
          </a:p>
        </p:txBody>
      </p:sp>
      <p:sp>
        <p:nvSpPr>
          <p:cNvPr id="18" name="文本框 17"/>
          <p:cNvSpPr txBox="1"/>
          <p:nvPr/>
        </p:nvSpPr>
        <p:spPr>
          <a:xfrm>
            <a:off x="6528435" y="123190"/>
            <a:ext cx="2316480" cy="46037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p>
            <a:r>
              <a:rPr lang="zh-CN" altLang="en-US" sz="2400" b="1"/>
              <a:t>俄罗斯幅员辽阔</a:t>
            </a:r>
            <a:endParaRPr lang="zh-CN" altLang="en-US" sz="2400" b="1"/>
          </a:p>
        </p:txBody>
      </p:sp>
      <p:sp>
        <p:nvSpPr>
          <p:cNvPr id="9" name="文本框 8"/>
          <p:cNvSpPr txBox="1"/>
          <p:nvPr/>
        </p:nvSpPr>
        <p:spPr>
          <a:xfrm>
            <a:off x="9105265" y="0"/>
            <a:ext cx="2320925" cy="1198880"/>
          </a:xfrm>
          <a:prstGeom prst="rect">
            <a:avLst/>
          </a:prstGeom>
          <a:noFill/>
        </p:spPr>
        <p:txBody>
          <a:bodyPr wrap="none" rtlCol="0">
            <a:spAutoFit/>
          </a:bodyPr>
          <a:p>
            <a:pPr fontAlgn="auto">
              <a:lnSpc>
                <a:spcPct val="150000"/>
              </a:lnSpc>
            </a:pPr>
            <a:r>
              <a:rPr lang="zh-CN" altLang="en-US" sz="2400" b="1">
                <a:solidFill>
                  <a:srgbClr val="FF0000"/>
                </a:solidFill>
                <a:latin typeface="华文中宋" panose="02010600040101010101" charset="-122"/>
                <a:ea typeface="华文中宋" panose="02010600040101010101" charset="-122"/>
              </a:rPr>
              <a:t>沿海国</a:t>
            </a:r>
            <a:endParaRPr lang="zh-CN" altLang="en-US" sz="2400" b="1">
              <a:solidFill>
                <a:srgbClr val="FF0000"/>
              </a:solidFill>
              <a:latin typeface="华文中宋" panose="02010600040101010101" charset="-122"/>
              <a:ea typeface="华文中宋" panose="02010600040101010101" charset="-122"/>
            </a:endParaRPr>
          </a:p>
          <a:p>
            <a:pPr fontAlgn="auto">
              <a:lnSpc>
                <a:spcPct val="150000"/>
              </a:lnSpc>
            </a:pPr>
            <a:r>
              <a:rPr lang="zh-CN" altLang="en-US" sz="2400" b="1">
                <a:solidFill>
                  <a:srgbClr val="FF0000"/>
                </a:solidFill>
                <a:latin typeface="华文中宋" panose="02010600040101010101" charset="-122"/>
                <a:ea typeface="华文中宋" panose="02010600040101010101" charset="-122"/>
              </a:rPr>
              <a:t>海岸线曲折漫长</a:t>
            </a:r>
            <a:endParaRPr lang="zh-CN" altLang="en-US" sz="2400" b="1">
              <a:solidFill>
                <a:srgbClr val="FF0000"/>
              </a:solidFill>
              <a:latin typeface="华文中宋" panose="02010600040101010101" charset="-122"/>
              <a:ea typeface="华文中宋" panose="02010600040101010101" charset="-122"/>
            </a:endParaRPr>
          </a:p>
        </p:txBody>
      </p:sp>
      <p:sp>
        <p:nvSpPr>
          <p:cNvPr id="15" name="文本框 14"/>
          <p:cNvSpPr txBox="1"/>
          <p:nvPr/>
        </p:nvSpPr>
        <p:spPr>
          <a:xfrm>
            <a:off x="9105265" y="4424045"/>
            <a:ext cx="1706880" cy="460375"/>
          </a:xfrm>
          <a:prstGeom prst="rect">
            <a:avLst/>
          </a:prstGeom>
          <a:noFill/>
        </p:spPr>
        <p:txBody>
          <a:bodyPr wrap="none" rtlCol="0">
            <a:spAutoFit/>
          </a:bodyPr>
          <a:p>
            <a:r>
              <a:rPr lang="zh-CN" altLang="en-US" sz="2400" b="1">
                <a:solidFill>
                  <a:srgbClr val="7030A0"/>
                </a:solidFill>
              </a:rPr>
              <a:t>北部的海洋</a:t>
            </a:r>
            <a:endParaRPr lang="zh-CN" altLang="en-US" sz="2400" b="1">
              <a:solidFill>
                <a:srgbClr val="7030A0"/>
              </a:solidFill>
            </a:endParaRPr>
          </a:p>
        </p:txBody>
      </p:sp>
      <p:sp>
        <p:nvSpPr>
          <p:cNvPr id="17" name="文本框 16"/>
          <p:cNvSpPr txBox="1"/>
          <p:nvPr/>
        </p:nvSpPr>
        <p:spPr>
          <a:xfrm>
            <a:off x="9105265" y="5128260"/>
            <a:ext cx="1706880" cy="460375"/>
          </a:xfrm>
          <a:prstGeom prst="rect">
            <a:avLst/>
          </a:prstGeom>
          <a:noFill/>
        </p:spPr>
        <p:txBody>
          <a:bodyPr wrap="none" rtlCol="0">
            <a:spAutoFit/>
          </a:bodyPr>
          <a:p>
            <a:r>
              <a:rPr lang="zh-CN" altLang="en-US" sz="2400" b="1">
                <a:solidFill>
                  <a:srgbClr val="002060"/>
                </a:solidFill>
              </a:rPr>
              <a:t>东部的海洋</a:t>
            </a:r>
            <a:endParaRPr lang="zh-CN" altLang="en-US" sz="2400" b="1">
              <a:solidFill>
                <a:srgbClr val="002060"/>
              </a:solidFill>
            </a:endParaRPr>
          </a:p>
        </p:txBody>
      </p:sp>
      <p:sp>
        <p:nvSpPr>
          <p:cNvPr id="24" name="文本框 23"/>
          <p:cNvSpPr txBox="1"/>
          <p:nvPr/>
        </p:nvSpPr>
        <p:spPr>
          <a:xfrm>
            <a:off x="9105265" y="5832475"/>
            <a:ext cx="1706880" cy="460375"/>
          </a:xfrm>
          <a:prstGeom prst="rect">
            <a:avLst/>
          </a:prstGeom>
          <a:noFill/>
        </p:spPr>
        <p:txBody>
          <a:bodyPr wrap="none" rtlCol="0">
            <a:spAutoFit/>
          </a:bodyPr>
          <a:p>
            <a:r>
              <a:rPr lang="zh-CN" altLang="en-US" sz="2400" b="1">
                <a:solidFill>
                  <a:srgbClr val="FFC000"/>
                </a:solidFill>
              </a:rPr>
              <a:t>西部的海洋</a:t>
            </a:r>
            <a:endParaRPr lang="zh-CN" altLang="en-US" sz="2400" b="1">
              <a:solidFill>
                <a:srgbClr val="FFC000"/>
              </a:solidFill>
            </a:endParaRPr>
          </a:p>
        </p:txBody>
      </p:sp>
      <p:sp>
        <p:nvSpPr>
          <p:cNvPr id="25" name="文本框 24"/>
          <p:cNvSpPr txBox="1"/>
          <p:nvPr/>
        </p:nvSpPr>
        <p:spPr>
          <a:xfrm>
            <a:off x="4123055" y="1383665"/>
            <a:ext cx="1099185" cy="460375"/>
          </a:xfrm>
          <a:prstGeom prst="rect">
            <a:avLst/>
          </a:prstGeom>
          <a:solidFill>
            <a:srgbClr val="7030A0"/>
          </a:solidFill>
        </p:spPr>
        <p:txBody>
          <a:bodyPr wrap="none" rtlCol="0">
            <a:spAutoFit/>
          </a:bodyPr>
          <a:p>
            <a:r>
              <a:rPr lang="zh-CN" altLang="en-US" sz="2400" b="1">
                <a:solidFill>
                  <a:schemeClr val="bg1"/>
                </a:solidFill>
                <a:latin typeface="华文隶书" panose="02010800040101010101" charset="-122"/>
                <a:ea typeface="华文隶书" panose="02010800040101010101" charset="-122"/>
              </a:rPr>
              <a:t>北冰洋</a:t>
            </a:r>
            <a:endParaRPr lang="zh-CN" altLang="en-US" sz="2400" b="1">
              <a:solidFill>
                <a:schemeClr val="bg1"/>
              </a:solidFill>
              <a:latin typeface="华文隶书" panose="02010800040101010101" charset="-122"/>
              <a:ea typeface="华文隶书" panose="02010800040101010101" charset="-122"/>
            </a:endParaRPr>
          </a:p>
        </p:txBody>
      </p:sp>
      <p:sp>
        <p:nvSpPr>
          <p:cNvPr id="26" name="文本框 25"/>
          <p:cNvSpPr txBox="1"/>
          <p:nvPr/>
        </p:nvSpPr>
        <p:spPr>
          <a:xfrm>
            <a:off x="2164715" y="2072005"/>
            <a:ext cx="1404620" cy="460375"/>
          </a:xfrm>
          <a:prstGeom prst="rect">
            <a:avLst/>
          </a:prstGeom>
          <a:solidFill>
            <a:srgbClr val="7030A0"/>
          </a:solidFill>
        </p:spPr>
        <p:txBody>
          <a:bodyPr wrap="none" rtlCol="0">
            <a:spAutoFit/>
          </a:bodyPr>
          <a:p>
            <a:r>
              <a:rPr lang="zh-CN" altLang="en-US" sz="2400" b="1">
                <a:solidFill>
                  <a:schemeClr val="bg1"/>
                </a:solidFill>
                <a:latin typeface="华文隶书" panose="02010800040101010101" charset="-122"/>
                <a:ea typeface="华文隶书" panose="02010800040101010101" charset="-122"/>
              </a:rPr>
              <a:t>巴伦支海</a:t>
            </a:r>
            <a:endParaRPr lang="zh-CN" altLang="en-US" sz="2400" b="1">
              <a:solidFill>
                <a:schemeClr val="bg1"/>
              </a:solidFill>
              <a:latin typeface="华文隶书" panose="02010800040101010101" charset="-122"/>
              <a:ea typeface="华文隶书" panose="02010800040101010101" charset="-122"/>
            </a:endParaRPr>
          </a:p>
        </p:txBody>
      </p:sp>
      <p:sp>
        <p:nvSpPr>
          <p:cNvPr id="27" name="文本框 26"/>
          <p:cNvSpPr txBox="1"/>
          <p:nvPr/>
        </p:nvSpPr>
        <p:spPr>
          <a:xfrm>
            <a:off x="3860165" y="2181225"/>
            <a:ext cx="1099185" cy="460375"/>
          </a:xfrm>
          <a:prstGeom prst="rect">
            <a:avLst/>
          </a:prstGeom>
          <a:solidFill>
            <a:srgbClr val="7030A0"/>
          </a:solidFill>
        </p:spPr>
        <p:txBody>
          <a:bodyPr wrap="none" rtlCol="0">
            <a:spAutoFit/>
          </a:bodyPr>
          <a:p>
            <a:r>
              <a:rPr lang="zh-CN" altLang="en-US" sz="2400" b="1">
                <a:solidFill>
                  <a:schemeClr val="bg1"/>
                </a:solidFill>
                <a:latin typeface="华文隶书" panose="02010800040101010101" charset="-122"/>
                <a:ea typeface="华文隶书" panose="02010800040101010101" charset="-122"/>
              </a:rPr>
              <a:t>喀拉海</a:t>
            </a:r>
            <a:endParaRPr lang="zh-CN" altLang="en-US" sz="2400" b="1">
              <a:solidFill>
                <a:schemeClr val="bg1"/>
              </a:solidFill>
              <a:latin typeface="华文隶书" panose="02010800040101010101" charset="-122"/>
              <a:ea typeface="华文隶书" panose="02010800040101010101" charset="-122"/>
            </a:endParaRPr>
          </a:p>
        </p:txBody>
      </p:sp>
      <p:sp>
        <p:nvSpPr>
          <p:cNvPr id="28" name="文本框 27"/>
          <p:cNvSpPr txBox="1"/>
          <p:nvPr/>
        </p:nvSpPr>
        <p:spPr>
          <a:xfrm>
            <a:off x="6167755" y="1550035"/>
            <a:ext cx="2015490" cy="460375"/>
          </a:xfrm>
          <a:prstGeom prst="rect">
            <a:avLst/>
          </a:prstGeom>
          <a:solidFill>
            <a:srgbClr val="7030A0"/>
          </a:solidFill>
        </p:spPr>
        <p:txBody>
          <a:bodyPr wrap="none" rtlCol="0">
            <a:spAutoFit/>
          </a:bodyPr>
          <a:p>
            <a:r>
              <a:rPr lang="zh-CN" altLang="en-US" sz="2400" b="1">
                <a:solidFill>
                  <a:schemeClr val="bg1"/>
                </a:solidFill>
                <a:latin typeface="华文隶书" panose="02010800040101010101" charset="-122"/>
                <a:ea typeface="华文隶书" panose="02010800040101010101" charset="-122"/>
              </a:rPr>
              <a:t>东西伯利亚海</a:t>
            </a:r>
            <a:endParaRPr lang="zh-CN" altLang="en-US" sz="2400" b="1">
              <a:solidFill>
                <a:schemeClr val="bg1"/>
              </a:solidFill>
              <a:latin typeface="华文隶书" panose="02010800040101010101" charset="-122"/>
              <a:ea typeface="华文隶书" panose="02010800040101010101" charset="-122"/>
            </a:endParaRPr>
          </a:p>
        </p:txBody>
      </p:sp>
      <p:sp>
        <p:nvSpPr>
          <p:cNvPr id="29" name="文本框 28"/>
          <p:cNvSpPr txBox="1"/>
          <p:nvPr/>
        </p:nvSpPr>
        <p:spPr>
          <a:xfrm>
            <a:off x="8309610" y="4137660"/>
            <a:ext cx="597535" cy="1198880"/>
          </a:xfrm>
          <a:prstGeom prst="rect">
            <a:avLst/>
          </a:prstGeom>
          <a:solidFill>
            <a:srgbClr val="002060"/>
          </a:solidFill>
        </p:spPr>
        <p:txBody>
          <a:bodyPr wrap="square" rtlCol="0">
            <a:spAutoFit/>
          </a:bodyPr>
          <a:p>
            <a:r>
              <a:rPr lang="zh-CN" altLang="en-US" sz="2400" b="1">
                <a:solidFill>
                  <a:schemeClr val="bg1"/>
                </a:solidFill>
                <a:latin typeface="华文隶书" panose="02010800040101010101" charset="-122"/>
                <a:ea typeface="华文隶书" panose="02010800040101010101" charset="-122"/>
              </a:rPr>
              <a:t>太平洋</a:t>
            </a:r>
            <a:endParaRPr lang="zh-CN" altLang="en-US" sz="2400" b="1">
              <a:solidFill>
                <a:schemeClr val="bg1"/>
              </a:solidFill>
              <a:latin typeface="华文隶书" panose="02010800040101010101" charset="-122"/>
              <a:ea typeface="华文隶书" panose="02010800040101010101" charset="-122"/>
            </a:endParaRPr>
          </a:p>
        </p:txBody>
      </p:sp>
      <p:sp>
        <p:nvSpPr>
          <p:cNvPr id="30" name="文本框 29"/>
          <p:cNvSpPr txBox="1"/>
          <p:nvPr/>
        </p:nvSpPr>
        <p:spPr>
          <a:xfrm>
            <a:off x="6828790" y="5476875"/>
            <a:ext cx="1368425" cy="460375"/>
          </a:xfrm>
          <a:prstGeom prst="rect">
            <a:avLst/>
          </a:prstGeom>
          <a:solidFill>
            <a:srgbClr val="002060"/>
          </a:solidFill>
        </p:spPr>
        <p:txBody>
          <a:bodyPr wrap="square" rtlCol="0">
            <a:spAutoFit/>
          </a:bodyPr>
          <a:p>
            <a:r>
              <a:rPr lang="zh-CN" altLang="en-US" sz="2400" b="1">
                <a:solidFill>
                  <a:schemeClr val="bg1"/>
                </a:solidFill>
                <a:latin typeface="华文隶书" panose="02010800040101010101" charset="-122"/>
                <a:ea typeface="华文隶书" panose="02010800040101010101" charset="-122"/>
              </a:rPr>
              <a:t>日本海</a:t>
            </a:r>
            <a:endParaRPr lang="zh-CN" altLang="en-US" sz="2400" b="1">
              <a:solidFill>
                <a:schemeClr val="bg1"/>
              </a:solidFill>
              <a:latin typeface="华文隶书" panose="02010800040101010101" charset="-122"/>
              <a:ea typeface="华文隶书" panose="02010800040101010101" charset="-122"/>
            </a:endParaRPr>
          </a:p>
        </p:txBody>
      </p:sp>
      <p:sp>
        <p:nvSpPr>
          <p:cNvPr id="31" name="文本框 30"/>
          <p:cNvSpPr txBox="1"/>
          <p:nvPr/>
        </p:nvSpPr>
        <p:spPr>
          <a:xfrm>
            <a:off x="6431915" y="3719830"/>
            <a:ext cx="2055495" cy="460375"/>
          </a:xfrm>
          <a:prstGeom prst="rect">
            <a:avLst/>
          </a:prstGeom>
          <a:solidFill>
            <a:srgbClr val="002060"/>
          </a:solidFill>
        </p:spPr>
        <p:txBody>
          <a:bodyPr wrap="square" rtlCol="0">
            <a:spAutoFit/>
          </a:bodyPr>
          <a:p>
            <a:r>
              <a:rPr lang="zh-CN" altLang="en-US" sz="2400" b="1">
                <a:solidFill>
                  <a:schemeClr val="bg1"/>
                </a:solidFill>
                <a:latin typeface="华文隶书" panose="02010800040101010101" charset="-122"/>
                <a:ea typeface="华文隶书" panose="02010800040101010101" charset="-122"/>
              </a:rPr>
              <a:t>鄂霍茨克海</a:t>
            </a:r>
            <a:endParaRPr lang="zh-CN" altLang="en-US" sz="2400" b="1">
              <a:solidFill>
                <a:schemeClr val="bg1"/>
              </a:solidFill>
              <a:latin typeface="华文隶书" panose="02010800040101010101" charset="-122"/>
              <a:ea typeface="华文隶书" panose="02010800040101010101" charset="-122"/>
            </a:endParaRPr>
          </a:p>
        </p:txBody>
      </p:sp>
      <p:sp>
        <p:nvSpPr>
          <p:cNvPr id="32" name="文本框 31"/>
          <p:cNvSpPr txBox="1"/>
          <p:nvPr/>
        </p:nvSpPr>
        <p:spPr>
          <a:xfrm>
            <a:off x="8197215" y="2072005"/>
            <a:ext cx="565150" cy="1198880"/>
          </a:xfrm>
          <a:prstGeom prst="rect">
            <a:avLst/>
          </a:prstGeom>
          <a:solidFill>
            <a:srgbClr val="002060"/>
          </a:solidFill>
        </p:spPr>
        <p:txBody>
          <a:bodyPr wrap="square" rtlCol="0">
            <a:spAutoFit/>
          </a:bodyPr>
          <a:p>
            <a:r>
              <a:rPr lang="zh-CN" altLang="en-US" sz="2400" b="1">
                <a:solidFill>
                  <a:schemeClr val="bg1"/>
                </a:solidFill>
                <a:latin typeface="华文隶书" panose="02010800040101010101" charset="-122"/>
                <a:ea typeface="华文隶书" panose="02010800040101010101" charset="-122"/>
              </a:rPr>
              <a:t>白令海</a:t>
            </a:r>
            <a:endParaRPr lang="zh-CN" altLang="en-US" sz="2400" b="1">
              <a:solidFill>
                <a:schemeClr val="bg1"/>
              </a:solidFill>
              <a:latin typeface="华文隶书" panose="02010800040101010101" charset="-122"/>
              <a:ea typeface="华文隶书" panose="02010800040101010101" charset="-122"/>
            </a:endParaRPr>
          </a:p>
        </p:txBody>
      </p:sp>
      <p:sp>
        <p:nvSpPr>
          <p:cNvPr id="33" name="文本框 32"/>
          <p:cNvSpPr txBox="1"/>
          <p:nvPr/>
        </p:nvSpPr>
        <p:spPr>
          <a:xfrm>
            <a:off x="121285" y="2072005"/>
            <a:ext cx="1652270" cy="460375"/>
          </a:xfrm>
          <a:prstGeom prst="rect">
            <a:avLst/>
          </a:prstGeom>
          <a:solidFill>
            <a:srgbClr val="FFC000"/>
          </a:solidFill>
        </p:spPr>
        <p:txBody>
          <a:bodyPr wrap="square" rtlCol="0">
            <a:spAutoFit/>
          </a:bodyPr>
          <a:p>
            <a:r>
              <a:rPr lang="zh-CN" altLang="en-US" sz="2400" b="1">
                <a:solidFill>
                  <a:schemeClr val="bg1"/>
                </a:solidFill>
                <a:latin typeface="华文隶书" panose="02010800040101010101" charset="-122"/>
                <a:ea typeface="华文隶书" panose="02010800040101010101" charset="-122"/>
              </a:rPr>
              <a:t>波罗的海</a:t>
            </a:r>
            <a:endParaRPr lang="zh-CN" altLang="en-US" sz="2400" b="1">
              <a:solidFill>
                <a:schemeClr val="bg1"/>
              </a:solidFill>
              <a:latin typeface="华文隶书" panose="02010800040101010101" charset="-122"/>
              <a:ea typeface="华文隶书" panose="02010800040101010101" charset="-122"/>
            </a:endParaRPr>
          </a:p>
        </p:txBody>
      </p:sp>
      <p:sp>
        <p:nvSpPr>
          <p:cNvPr id="34" name="文本框 33"/>
          <p:cNvSpPr txBox="1"/>
          <p:nvPr/>
        </p:nvSpPr>
        <p:spPr>
          <a:xfrm>
            <a:off x="121285" y="3987165"/>
            <a:ext cx="911860" cy="460375"/>
          </a:xfrm>
          <a:prstGeom prst="rect">
            <a:avLst/>
          </a:prstGeom>
          <a:solidFill>
            <a:srgbClr val="FFC000"/>
          </a:solidFill>
        </p:spPr>
        <p:txBody>
          <a:bodyPr wrap="square" rtlCol="0">
            <a:spAutoFit/>
          </a:bodyPr>
          <a:p>
            <a:r>
              <a:rPr lang="zh-CN" altLang="en-US" sz="2400" b="1">
                <a:solidFill>
                  <a:schemeClr val="bg1"/>
                </a:solidFill>
                <a:latin typeface="华文隶书" panose="02010800040101010101" charset="-122"/>
                <a:ea typeface="华文隶书" panose="02010800040101010101" charset="-122"/>
              </a:rPr>
              <a:t>黑海</a:t>
            </a:r>
            <a:endParaRPr lang="zh-CN" altLang="en-US" sz="2400" b="1">
              <a:solidFill>
                <a:schemeClr val="bg1"/>
              </a:solidFill>
              <a:latin typeface="华文隶书" panose="02010800040101010101" charset="-122"/>
              <a:ea typeface="华文隶书" panose="02010800040101010101" charset="-122"/>
            </a:endParaRPr>
          </a:p>
        </p:txBody>
      </p:sp>
      <p:sp>
        <p:nvSpPr>
          <p:cNvPr id="38" name="文本框 37"/>
          <p:cNvSpPr txBox="1"/>
          <p:nvPr/>
        </p:nvSpPr>
        <p:spPr>
          <a:xfrm>
            <a:off x="9128760" y="1365250"/>
            <a:ext cx="1404620" cy="645160"/>
          </a:xfrm>
          <a:prstGeom prst="rect">
            <a:avLst/>
          </a:prstGeom>
          <a:noFill/>
        </p:spPr>
        <p:txBody>
          <a:bodyPr wrap="none" rtlCol="0">
            <a:spAutoFit/>
          </a:bodyPr>
          <a:p>
            <a:pPr fontAlgn="auto">
              <a:lnSpc>
                <a:spcPct val="150000"/>
              </a:lnSpc>
            </a:pPr>
            <a:r>
              <a:rPr lang="zh-CN" altLang="en-US" sz="2400" b="1">
                <a:solidFill>
                  <a:srgbClr val="FF0000"/>
                </a:solidFill>
                <a:latin typeface="华文中宋" panose="02010600040101010101" charset="-122"/>
                <a:ea typeface="华文中宋" panose="02010600040101010101" charset="-122"/>
              </a:rPr>
              <a:t>三面环海</a:t>
            </a:r>
            <a:endParaRPr lang="zh-CN" altLang="en-US" sz="2400" b="1">
              <a:solidFill>
                <a:srgbClr val="FF0000"/>
              </a:solidFill>
              <a:latin typeface="华文中宋" panose="02010600040101010101" charset="-122"/>
              <a:ea typeface="华文中宋" panose="02010600040101010101" charset="-122"/>
            </a:endParaRPr>
          </a:p>
        </p:txBody>
      </p:sp>
      <p:sp>
        <p:nvSpPr>
          <p:cNvPr id="2" name="文本框 1"/>
          <p:cNvSpPr txBox="1"/>
          <p:nvPr/>
        </p:nvSpPr>
        <p:spPr>
          <a:xfrm>
            <a:off x="5470525" y="2371090"/>
            <a:ext cx="1710055" cy="460375"/>
          </a:xfrm>
          <a:prstGeom prst="rect">
            <a:avLst/>
          </a:prstGeom>
          <a:solidFill>
            <a:srgbClr val="7030A0"/>
          </a:solidFill>
        </p:spPr>
        <p:txBody>
          <a:bodyPr wrap="none" rtlCol="0">
            <a:spAutoFit/>
          </a:bodyPr>
          <a:p>
            <a:r>
              <a:rPr lang="zh-CN" altLang="en-US" sz="2400" b="1">
                <a:solidFill>
                  <a:schemeClr val="bg1"/>
                </a:solidFill>
                <a:latin typeface="华文隶书" panose="02010800040101010101" charset="-122"/>
                <a:ea typeface="华文隶书" panose="02010800040101010101" charset="-122"/>
              </a:rPr>
              <a:t>拉普捷夫海</a:t>
            </a:r>
            <a:endParaRPr lang="zh-CN" altLang="en-US" sz="2400" b="1">
              <a:solidFill>
                <a:schemeClr val="bg1"/>
              </a:solidFill>
              <a:latin typeface="华文隶书" panose="02010800040101010101" charset="-122"/>
              <a:ea typeface="华文隶书" panose="02010800040101010101"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8" grpId="0" bldLvl="0" animBg="1"/>
      <p:bldP spid="9" grpId="0"/>
      <p:bldP spid="15" grpId="0"/>
      <p:bldP spid="25" grpId="0" bldLvl="0" animBg="1"/>
      <p:bldP spid="27" grpId="0" bldLvl="0" animBg="1"/>
      <p:bldP spid="26" grpId="0" bldLvl="0" animBg="1"/>
      <p:bldP spid="28" grpId="0" bldLvl="0" animBg="1"/>
      <p:bldP spid="17" grpId="0"/>
      <p:bldP spid="32" grpId="0" bldLvl="0" animBg="1"/>
      <p:bldP spid="31" grpId="0" bldLvl="0" animBg="1"/>
      <p:bldP spid="29" grpId="0" bldLvl="0" animBg="1"/>
      <p:bldP spid="30" grpId="0" bldLvl="0" animBg="1"/>
      <p:bldP spid="24" grpId="0"/>
      <p:bldP spid="33" grpId="0" bldLvl="0" animBg="1"/>
      <p:bldP spid="34" grpId="0" bldLvl="0" animBg="1"/>
      <p:bldP spid="38" grpId="0"/>
      <p:bldP spid="2"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0" y="0"/>
            <a:ext cx="5937250" cy="583565"/>
          </a:xfrm>
          <a:prstGeom prst="rect">
            <a:avLst/>
          </a:prstGeom>
          <a:noFill/>
        </p:spPr>
        <p:txBody>
          <a:bodyPr wrap="none" rtlCol="0">
            <a:spAutoFit/>
          </a:bodyPr>
          <a:p>
            <a:r>
              <a:rPr lang="zh-CN" sz="3200" b="1">
                <a:latin typeface="微软雅黑" panose="020B0503020204020204" charset="-122"/>
                <a:ea typeface="微软雅黑" panose="020B0503020204020204" charset="-122"/>
                <a:cs typeface="微软雅黑" panose="020B0503020204020204" charset="-122"/>
              </a:rPr>
              <a:t>俄罗斯的地理位置</a:t>
            </a:r>
            <a:r>
              <a:rPr lang="en-US" altLang="zh-CN" sz="3200" b="1">
                <a:latin typeface="微软雅黑" panose="020B0503020204020204" charset="-122"/>
                <a:ea typeface="微软雅黑" panose="020B0503020204020204" charset="-122"/>
                <a:cs typeface="微软雅黑" panose="020B0503020204020204" charset="-122"/>
              </a:rPr>
              <a:t>——</a:t>
            </a:r>
            <a:r>
              <a:rPr lang="zh-CN" altLang="en-US" sz="3200" b="1">
                <a:latin typeface="微软雅黑" panose="020B0503020204020204" charset="-122"/>
                <a:ea typeface="微软雅黑" panose="020B0503020204020204" charset="-122"/>
                <a:cs typeface="微软雅黑" panose="020B0503020204020204" charset="-122"/>
              </a:rPr>
              <a:t>海陆位置</a:t>
            </a:r>
            <a:endParaRPr lang="zh-CN" altLang="en-US" sz="3200" b="1">
              <a:latin typeface="微软雅黑" panose="020B0503020204020204" charset="-122"/>
              <a:ea typeface="微软雅黑" panose="020B0503020204020204" charset="-122"/>
              <a:cs typeface="微软雅黑" panose="020B0503020204020204" charset="-122"/>
            </a:endParaRPr>
          </a:p>
        </p:txBody>
      </p:sp>
      <p:sp>
        <p:nvSpPr>
          <p:cNvPr id="18" name="文本框 17"/>
          <p:cNvSpPr txBox="1"/>
          <p:nvPr/>
        </p:nvSpPr>
        <p:spPr>
          <a:xfrm>
            <a:off x="6397625" y="31115"/>
            <a:ext cx="2316480" cy="46037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p>
            <a:r>
              <a:rPr lang="zh-CN" altLang="en-US" sz="2400" b="1"/>
              <a:t>俄罗斯幅员辽阔</a:t>
            </a:r>
            <a:endParaRPr lang="zh-CN" altLang="en-US" sz="2400" b="1"/>
          </a:p>
        </p:txBody>
      </p:sp>
      <p:sp>
        <p:nvSpPr>
          <p:cNvPr id="38" name="文本框 37"/>
          <p:cNvSpPr txBox="1"/>
          <p:nvPr/>
        </p:nvSpPr>
        <p:spPr>
          <a:xfrm>
            <a:off x="9282430" y="0"/>
            <a:ext cx="2909570" cy="1198880"/>
          </a:xfrm>
          <a:prstGeom prst="rect">
            <a:avLst/>
          </a:prstGeom>
          <a:noFill/>
        </p:spPr>
        <p:txBody>
          <a:bodyPr wrap="square" rtlCol="0">
            <a:spAutoFit/>
          </a:bodyPr>
          <a:p>
            <a:pPr fontAlgn="auto">
              <a:lnSpc>
                <a:spcPct val="150000"/>
              </a:lnSpc>
            </a:pPr>
            <a:r>
              <a:rPr lang="zh-CN" altLang="en-US" sz="2400" b="1">
                <a:solidFill>
                  <a:srgbClr val="FF0000"/>
                </a:solidFill>
                <a:latin typeface="华文中宋" panose="02010600040101010101" charset="-122"/>
                <a:ea typeface="华文中宋" panose="02010600040101010101" charset="-122"/>
              </a:rPr>
              <a:t>三面环海，一面连陆</a:t>
            </a:r>
            <a:endParaRPr lang="zh-CN" altLang="en-US" sz="2400" b="1">
              <a:solidFill>
                <a:srgbClr val="FF0000"/>
              </a:solidFill>
              <a:latin typeface="华文中宋" panose="02010600040101010101" charset="-122"/>
              <a:ea typeface="华文中宋" panose="02010600040101010101" charset="-122"/>
            </a:endParaRPr>
          </a:p>
        </p:txBody>
      </p:sp>
      <p:sp>
        <p:nvSpPr>
          <p:cNvPr id="2" name="文本框 1"/>
          <p:cNvSpPr txBox="1"/>
          <p:nvPr/>
        </p:nvSpPr>
        <p:spPr>
          <a:xfrm>
            <a:off x="9282430" y="1383665"/>
            <a:ext cx="2908935" cy="1198880"/>
          </a:xfrm>
          <a:prstGeom prst="rect">
            <a:avLst/>
          </a:prstGeom>
          <a:noFill/>
        </p:spPr>
        <p:txBody>
          <a:bodyPr wrap="square" rtlCol="0">
            <a:spAutoFit/>
          </a:bodyPr>
          <a:p>
            <a:pPr fontAlgn="auto">
              <a:lnSpc>
                <a:spcPct val="150000"/>
              </a:lnSpc>
            </a:pPr>
            <a:r>
              <a:rPr lang="zh-CN" altLang="en-US" sz="2400" b="1">
                <a:solidFill>
                  <a:srgbClr val="FF0000"/>
                </a:solidFill>
                <a:latin typeface="华文中宋" panose="02010600040101010101" charset="-122"/>
                <a:ea typeface="华文中宋" panose="02010600040101010101" charset="-122"/>
              </a:rPr>
              <a:t>陆上国界线曲折漫长</a:t>
            </a:r>
            <a:endParaRPr lang="zh-CN" altLang="en-US" sz="2400" b="1">
              <a:solidFill>
                <a:srgbClr val="FF0000"/>
              </a:solidFill>
              <a:latin typeface="华文中宋" panose="02010600040101010101" charset="-122"/>
              <a:ea typeface="华文中宋" panose="02010600040101010101" charset="-122"/>
            </a:endParaRPr>
          </a:p>
        </p:txBody>
      </p:sp>
      <p:pic>
        <p:nvPicPr>
          <p:cNvPr id="44" name="图片 43"/>
          <p:cNvPicPr>
            <a:picLocks noChangeAspect="1"/>
          </p:cNvPicPr>
          <p:nvPr/>
        </p:nvPicPr>
        <p:blipFill>
          <a:blip r:embed="rId1"/>
          <a:stretch>
            <a:fillRect/>
          </a:stretch>
        </p:blipFill>
        <p:spPr>
          <a:xfrm>
            <a:off x="121285" y="1136015"/>
            <a:ext cx="8948420" cy="4999355"/>
          </a:xfrm>
          <a:prstGeom prst="rect">
            <a:avLst/>
          </a:prstGeom>
        </p:spPr>
      </p:pic>
      <p:sp>
        <p:nvSpPr>
          <p:cNvPr id="3" name="文本框 2"/>
          <p:cNvSpPr txBox="1"/>
          <p:nvPr/>
        </p:nvSpPr>
        <p:spPr>
          <a:xfrm>
            <a:off x="9069070" y="2907030"/>
            <a:ext cx="3122295" cy="1753235"/>
          </a:xfrm>
          <a:prstGeom prst="rect">
            <a:avLst/>
          </a:prstGeom>
          <a:solidFill>
            <a:schemeClr val="accent2">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p>
            <a:pPr fontAlgn="auto">
              <a:lnSpc>
                <a:spcPct val="150000"/>
              </a:lnSpc>
            </a:pPr>
            <a:r>
              <a:rPr lang="zh-CN" altLang="en-US" sz="2400" b="1"/>
              <a:t>找一找：</a:t>
            </a:r>
            <a:endParaRPr lang="zh-CN" altLang="en-US" sz="2400" b="1"/>
          </a:p>
          <a:p>
            <a:pPr fontAlgn="auto">
              <a:lnSpc>
                <a:spcPct val="150000"/>
              </a:lnSpc>
            </a:pPr>
            <a:r>
              <a:rPr lang="zh-CN" altLang="en-US" sz="2400"/>
              <a:t>俄罗斯有哪些陆上领国</a:t>
            </a:r>
            <a:endParaRPr lang="zh-CN" altLang="en-US" sz="2400"/>
          </a:p>
        </p:txBody>
      </p:sp>
      <p:sp>
        <p:nvSpPr>
          <p:cNvPr id="4" name="文本框 3"/>
          <p:cNvSpPr txBox="1"/>
          <p:nvPr/>
        </p:nvSpPr>
        <p:spPr>
          <a:xfrm>
            <a:off x="9263380" y="4984750"/>
            <a:ext cx="2908935" cy="1198880"/>
          </a:xfrm>
          <a:prstGeom prst="rect">
            <a:avLst/>
          </a:prstGeom>
          <a:noFill/>
        </p:spPr>
        <p:txBody>
          <a:bodyPr wrap="square" rtlCol="0">
            <a:spAutoFit/>
          </a:bodyPr>
          <a:p>
            <a:pPr fontAlgn="auto">
              <a:lnSpc>
                <a:spcPct val="150000"/>
              </a:lnSpc>
            </a:pPr>
            <a:r>
              <a:rPr lang="zh-CN" altLang="en-US" sz="2400" b="1">
                <a:solidFill>
                  <a:srgbClr val="FF0000"/>
                </a:solidFill>
                <a:latin typeface="华文中宋" panose="02010600040101010101" charset="-122"/>
                <a:ea typeface="华文中宋" panose="02010600040101010101" charset="-122"/>
              </a:rPr>
              <a:t>欧洲陆上领国数量最多的国家（</a:t>
            </a:r>
            <a:r>
              <a:rPr lang="en-US" altLang="zh-CN" sz="2400" b="1">
                <a:solidFill>
                  <a:srgbClr val="FF0000"/>
                </a:solidFill>
                <a:latin typeface="华文中宋" panose="02010600040101010101" charset="-122"/>
                <a:ea typeface="华文中宋" panose="02010600040101010101" charset="-122"/>
              </a:rPr>
              <a:t>14</a:t>
            </a:r>
            <a:r>
              <a:rPr lang="zh-CN" altLang="en-US" sz="2400" b="1">
                <a:solidFill>
                  <a:srgbClr val="FF0000"/>
                </a:solidFill>
                <a:latin typeface="华文中宋" panose="02010600040101010101" charset="-122"/>
                <a:ea typeface="华文中宋" panose="02010600040101010101" charset="-122"/>
              </a:rPr>
              <a:t>个）</a:t>
            </a:r>
            <a:endParaRPr lang="zh-CN" altLang="en-US" sz="2400" b="1">
              <a:solidFill>
                <a:srgbClr val="FF0000"/>
              </a:solidFill>
              <a:latin typeface="华文中宋" panose="02010600040101010101" charset="-122"/>
              <a:ea typeface="华文中宋" panose="02010600040101010101" charset="-122"/>
            </a:endParaRPr>
          </a:p>
        </p:txBody>
      </p:sp>
      <p:sp>
        <p:nvSpPr>
          <p:cNvPr id="6" name="文本框 5"/>
          <p:cNvSpPr txBox="1"/>
          <p:nvPr/>
        </p:nvSpPr>
        <p:spPr>
          <a:xfrm>
            <a:off x="7150735" y="5931535"/>
            <a:ext cx="690880" cy="398780"/>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wrap="none" rtlCol="0">
            <a:spAutoFit/>
          </a:bodyPr>
          <a:p>
            <a:r>
              <a:rPr lang="zh-CN" altLang="en-US" sz="2000" b="1">
                <a:solidFill>
                  <a:srgbClr val="C00000"/>
                </a:solidFill>
              </a:rPr>
              <a:t>朝鲜</a:t>
            </a:r>
            <a:endParaRPr lang="zh-CN" altLang="en-US" sz="2000" b="1">
              <a:solidFill>
                <a:srgbClr val="C00000"/>
              </a:solidFill>
            </a:endParaRPr>
          </a:p>
        </p:txBody>
      </p:sp>
      <p:grpSp>
        <p:nvGrpSpPr>
          <p:cNvPr id="12" name="组合 11"/>
          <p:cNvGrpSpPr/>
          <p:nvPr/>
        </p:nvGrpSpPr>
        <p:grpSpPr>
          <a:xfrm>
            <a:off x="417830" y="2085340"/>
            <a:ext cx="7048500" cy="3793490"/>
            <a:chOff x="658" y="3284"/>
            <a:chExt cx="11100" cy="5974"/>
          </a:xfrm>
        </p:grpSpPr>
        <p:sp>
          <p:nvSpPr>
            <p:cNvPr id="8" name="任意多边形 7"/>
            <p:cNvSpPr/>
            <p:nvPr/>
          </p:nvSpPr>
          <p:spPr>
            <a:xfrm>
              <a:off x="658" y="3284"/>
              <a:ext cx="11101" cy="5974"/>
            </a:xfrm>
            <a:custGeom>
              <a:avLst/>
              <a:gdLst>
                <a:gd name="connisteX0" fmla="*/ 2249982 w 7049040"/>
                <a:gd name="connsiteY0" fmla="*/ 26062 h 3793517"/>
                <a:gd name="connisteX1" fmla="*/ 2110282 w 7049040"/>
                <a:gd name="connsiteY1" fmla="*/ 17807 h 3793517"/>
                <a:gd name="connisteX2" fmla="*/ 1979472 w 7049040"/>
                <a:gd name="connsiteY2" fmla="*/ 235612 h 3793517"/>
                <a:gd name="connisteX3" fmla="*/ 1848662 w 7049040"/>
                <a:gd name="connsiteY3" fmla="*/ 270537 h 3793517"/>
                <a:gd name="connisteX4" fmla="*/ 1674672 w 7049040"/>
                <a:gd name="connsiteY4" fmla="*/ 331497 h 3793517"/>
                <a:gd name="connisteX5" fmla="*/ 1517827 w 7049040"/>
                <a:gd name="connsiteY5" fmla="*/ 532157 h 3793517"/>
                <a:gd name="connisteX6" fmla="*/ 1229537 w 7049040"/>
                <a:gd name="connsiteY6" fmla="*/ 506122 h 3793517"/>
                <a:gd name="connisteX7" fmla="*/ 1020622 w 7049040"/>
                <a:gd name="connsiteY7" fmla="*/ 628042 h 3793517"/>
                <a:gd name="connisteX8" fmla="*/ 811072 w 7049040"/>
                <a:gd name="connsiteY8" fmla="*/ 767742 h 3793517"/>
                <a:gd name="connisteX9" fmla="*/ 750112 w 7049040"/>
                <a:gd name="connsiteY9" fmla="*/ 950622 h 3793517"/>
                <a:gd name="connisteX10" fmla="*/ 479602 w 7049040"/>
                <a:gd name="connsiteY10" fmla="*/ 1308127 h 3793517"/>
                <a:gd name="connisteX11" fmla="*/ 540562 w 7049040"/>
                <a:gd name="connsiteY11" fmla="*/ 1404012 h 3793517"/>
                <a:gd name="connisteX12" fmla="*/ 479602 w 7049040"/>
                <a:gd name="connsiteY12" fmla="*/ 1587527 h 3793517"/>
                <a:gd name="connisteX13" fmla="*/ 558342 w 7049040"/>
                <a:gd name="connsiteY13" fmla="*/ 1779297 h 3793517"/>
                <a:gd name="connisteX14" fmla="*/ 558342 w 7049040"/>
                <a:gd name="connsiteY14" fmla="*/ 2049807 h 3793517"/>
                <a:gd name="connisteX15" fmla="*/ 305612 w 7049040"/>
                <a:gd name="connsiteY15" fmla="*/ 2110767 h 3793517"/>
                <a:gd name="connisteX16" fmla="*/ 177 w 7049040"/>
                <a:gd name="connsiteY16" fmla="*/ 2258722 h 3793517"/>
                <a:gd name="connisteX17" fmla="*/ 339902 w 7049040"/>
                <a:gd name="connsiteY17" fmla="*/ 2773707 h 3793517"/>
                <a:gd name="connisteX18" fmla="*/ 514527 w 7049040"/>
                <a:gd name="connsiteY18" fmla="*/ 3296947 h 3793517"/>
                <a:gd name="connisteX19" fmla="*/ 575487 w 7049040"/>
                <a:gd name="connsiteY19" fmla="*/ 2773707 h 3793517"/>
                <a:gd name="connisteX20" fmla="*/ 845997 w 7049040"/>
                <a:gd name="connsiteY20" fmla="*/ 2651152 h 3793517"/>
                <a:gd name="connisteX21" fmla="*/ 976807 w 7049040"/>
                <a:gd name="connsiteY21" fmla="*/ 2529232 h 3793517"/>
                <a:gd name="connisteX22" fmla="*/ 889812 w 7049040"/>
                <a:gd name="connsiteY22" fmla="*/ 2372387 h 3793517"/>
                <a:gd name="connisteX23" fmla="*/ 1072692 w 7049040"/>
                <a:gd name="connsiteY23" fmla="*/ 2346352 h 3793517"/>
                <a:gd name="connisteX24" fmla="*/ 1194612 w 7049040"/>
                <a:gd name="connsiteY24" fmla="*/ 2311427 h 3793517"/>
                <a:gd name="connisteX25" fmla="*/ 1378127 w 7049040"/>
                <a:gd name="connsiteY25" fmla="*/ 2337462 h 3793517"/>
                <a:gd name="connisteX26" fmla="*/ 1491157 w 7049040"/>
                <a:gd name="connsiteY26" fmla="*/ 2573047 h 3793517"/>
                <a:gd name="connisteX27" fmla="*/ 1674672 w 7049040"/>
                <a:gd name="connsiteY27" fmla="*/ 2581302 h 3793517"/>
                <a:gd name="connisteX28" fmla="*/ 1796592 w 7049040"/>
                <a:gd name="connsiteY28" fmla="*/ 2703857 h 3793517"/>
                <a:gd name="connisteX29" fmla="*/ 1953437 w 7049040"/>
                <a:gd name="connsiteY29" fmla="*/ 2642897 h 3793517"/>
                <a:gd name="connisteX30" fmla="*/ 2128062 w 7049040"/>
                <a:gd name="connsiteY30" fmla="*/ 2424457 h 3793517"/>
                <a:gd name="connisteX31" fmla="*/ 2633522 w 7049040"/>
                <a:gd name="connsiteY31" fmla="*/ 2520342 h 3793517"/>
                <a:gd name="connisteX32" fmla="*/ 2660192 w 7049040"/>
                <a:gd name="connsiteY32" fmla="*/ 2755927 h 3793517"/>
                <a:gd name="connisteX33" fmla="*/ 2843072 w 7049040"/>
                <a:gd name="connsiteY33" fmla="*/ 2825777 h 3793517"/>
                <a:gd name="connisteX34" fmla="*/ 2973882 w 7049040"/>
                <a:gd name="connsiteY34" fmla="*/ 2764817 h 3793517"/>
                <a:gd name="connisteX35" fmla="*/ 3095802 w 7049040"/>
                <a:gd name="connsiteY35" fmla="*/ 3174392 h 3793517"/>
                <a:gd name="connisteX36" fmla="*/ 3401237 w 7049040"/>
                <a:gd name="connsiteY36" fmla="*/ 3253132 h 3793517"/>
                <a:gd name="connisteX37" fmla="*/ 3462197 w 7049040"/>
                <a:gd name="connsiteY37" fmla="*/ 3436012 h 3793517"/>
                <a:gd name="connisteX38" fmla="*/ 3714927 w 7049040"/>
                <a:gd name="connsiteY38" fmla="*/ 3470937 h 3793517"/>
                <a:gd name="connisteX39" fmla="*/ 3942257 w 7049040"/>
                <a:gd name="connsiteY39" fmla="*/ 3331872 h 3793517"/>
                <a:gd name="connisteX40" fmla="*/ 4142282 w 7049040"/>
                <a:gd name="connsiteY40" fmla="*/ 3436012 h 3793517"/>
                <a:gd name="connisteX41" fmla="*/ 4473752 w 7049040"/>
                <a:gd name="connsiteY41" fmla="*/ 3479827 h 3793517"/>
                <a:gd name="connisteX42" fmla="*/ 4421682 w 7049040"/>
                <a:gd name="connsiteY42" fmla="*/ 3288057 h 3793517"/>
                <a:gd name="connisteX43" fmla="*/ 4587417 w 7049040"/>
                <a:gd name="connsiteY43" fmla="*/ 3253132 h 3793517"/>
                <a:gd name="connisteX44" fmla="*/ 4770297 w 7049040"/>
                <a:gd name="connsiteY44" fmla="*/ 3444902 h 3793517"/>
                <a:gd name="connisteX45" fmla="*/ 5014772 w 7049040"/>
                <a:gd name="connsiteY45" fmla="*/ 3409977 h 3793517"/>
                <a:gd name="connisteX46" fmla="*/ 5241467 w 7049040"/>
                <a:gd name="connsiteY46" fmla="*/ 3540787 h 3793517"/>
                <a:gd name="connisteX47" fmla="*/ 5538012 w 7049040"/>
                <a:gd name="connsiteY47" fmla="*/ 3462682 h 3793517"/>
                <a:gd name="connisteX48" fmla="*/ 5659932 w 7049040"/>
                <a:gd name="connsiteY48" fmla="*/ 3383942 h 3793517"/>
                <a:gd name="connisteX49" fmla="*/ 5912662 w 7049040"/>
                <a:gd name="connsiteY49" fmla="*/ 3357907 h 3793517"/>
                <a:gd name="connisteX50" fmla="*/ 6009182 w 7049040"/>
                <a:gd name="connsiteY50" fmla="*/ 2982622 h 3793517"/>
                <a:gd name="connisteX51" fmla="*/ 6087287 w 7049040"/>
                <a:gd name="connsiteY51" fmla="*/ 2895627 h 3793517"/>
                <a:gd name="connisteX52" fmla="*/ 6305092 w 7049040"/>
                <a:gd name="connsiteY52" fmla="*/ 2904517 h 3793517"/>
                <a:gd name="connisteX53" fmla="*/ 6453682 w 7049040"/>
                <a:gd name="connsiteY53" fmla="*/ 3131212 h 3793517"/>
                <a:gd name="connisteX54" fmla="*/ 6663232 w 7049040"/>
                <a:gd name="connsiteY54" fmla="*/ 3253132 h 3793517"/>
                <a:gd name="connisteX55" fmla="*/ 6915962 w 7049040"/>
                <a:gd name="connsiteY55" fmla="*/ 3322982 h 3793517"/>
                <a:gd name="connisteX56" fmla="*/ 7037882 w 7049040"/>
                <a:gd name="connsiteY56" fmla="*/ 3279167 h 3793517"/>
                <a:gd name="connisteX57" fmla="*/ 7020737 w 7049040"/>
                <a:gd name="connsiteY57" fmla="*/ 3496972 h 3793517"/>
                <a:gd name="connisteX58" fmla="*/ 6898182 w 7049040"/>
                <a:gd name="connsiteY58" fmla="*/ 3627782 h 3793517"/>
                <a:gd name="connisteX59" fmla="*/ 7002957 w 7049040"/>
                <a:gd name="connsiteY59" fmla="*/ 3793517 h 379351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 ang="0">
                  <a:pos x="connisteX39" y="connsiteY39"/>
                </a:cxn>
                <a:cxn ang="0">
                  <a:pos x="connisteX40" y="connsiteY40"/>
                </a:cxn>
                <a:cxn ang="0">
                  <a:pos x="connisteX41" y="connsiteY41"/>
                </a:cxn>
                <a:cxn ang="0">
                  <a:pos x="connisteX42" y="connsiteY42"/>
                </a:cxn>
                <a:cxn ang="0">
                  <a:pos x="connisteX43" y="connsiteY43"/>
                </a:cxn>
                <a:cxn ang="0">
                  <a:pos x="connisteX44" y="connsiteY44"/>
                </a:cxn>
                <a:cxn ang="0">
                  <a:pos x="connisteX45" y="connsiteY45"/>
                </a:cxn>
                <a:cxn ang="0">
                  <a:pos x="connisteX46" y="connsiteY46"/>
                </a:cxn>
                <a:cxn ang="0">
                  <a:pos x="connisteX47" y="connsiteY47"/>
                </a:cxn>
                <a:cxn ang="0">
                  <a:pos x="connisteX48" y="connsiteY48"/>
                </a:cxn>
                <a:cxn ang="0">
                  <a:pos x="connisteX49" y="connsiteY49"/>
                </a:cxn>
                <a:cxn ang="0">
                  <a:pos x="connisteX50" y="connsiteY50"/>
                </a:cxn>
                <a:cxn ang="0">
                  <a:pos x="connisteX51" y="connsiteY51"/>
                </a:cxn>
                <a:cxn ang="0">
                  <a:pos x="connisteX52" y="connsiteY52"/>
                </a:cxn>
                <a:cxn ang="0">
                  <a:pos x="connisteX53" y="connsiteY53"/>
                </a:cxn>
                <a:cxn ang="0">
                  <a:pos x="connisteX54" y="connsiteY54"/>
                </a:cxn>
                <a:cxn ang="0">
                  <a:pos x="connisteX55" y="connsiteY55"/>
                </a:cxn>
                <a:cxn ang="0">
                  <a:pos x="connisteX56" y="connsiteY56"/>
                </a:cxn>
                <a:cxn ang="0">
                  <a:pos x="connisteX57" y="connsiteY57"/>
                </a:cxn>
                <a:cxn ang="0">
                  <a:pos x="connisteX58" y="connsiteY58"/>
                </a:cxn>
                <a:cxn ang="0">
                  <a:pos x="connisteX59" y="connsiteY59"/>
                </a:cxn>
              </a:cxnLst>
              <a:rect l="l" t="t" r="r" b="b"/>
              <a:pathLst>
                <a:path w="7049041" h="3793518">
                  <a:moveTo>
                    <a:pt x="2249983" y="26063"/>
                  </a:moveTo>
                  <a:cubicBezTo>
                    <a:pt x="2224583" y="20348"/>
                    <a:pt x="2164258" y="-24102"/>
                    <a:pt x="2110283" y="17808"/>
                  </a:cubicBezTo>
                  <a:cubicBezTo>
                    <a:pt x="2056308" y="59718"/>
                    <a:pt x="2031543" y="184813"/>
                    <a:pt x="1979473" y="235613"/>
                  </a:cubicBezTo>
                  <a:cubicBezTo>
                    <a:pt x="1927403" y="286413"/>
                    <a:pt x="1909623" y="251488"/>
                    <a:pt x="1848663" y="270538"/>
                  </a:cubicBezTo>
                  <a:cubicBezTo>
                    <a:pt x="1787703" y="289588"/>
                    <a:pt x="1740713" y="279428"/>
                    <a:pt x="1674673" y="331498"/>
                  </a:cubicBezTo>
                  <a:cubicBezTo>
                    <a:pt x="1608633" y="383568"/>
                    <a:pt x="1606728" y="497233"/>
                    <a:pt x="1517828" y="532158"/>
                  </a:cubicBezTo>
                  <a:cubicBezTo>
                    <a:pt x="1428928" y="567083"/>
                    <a:pt x="1329233" y="487073"/>
                    <a:pt x="1229538" y="506123"/>
                  </a:cubicBezTo>
                  <a:cubicBezTo>
                    <a:pt x="1129843" y="525173"/>
                    <a:pt x="1104443" y="575973"/>
                    <a:pt x="1020623" y="628043"/>
                  </a:cubicBezTo>
                  <a:cubicBezTo>
                    <a:pt x="936803" y="680113"/>
                    <a:pt x="865048" y="702973"/>
                    <a:pt x="811073" y="767743"/>
                  </a:cubicBezTo>
                  <a:cubicBezTo>
                    <a:pt x="757098" y="832513"/>
                    <a:pt x="816153" y="842673"/>
                    <a:pt x="750113" y="950623"/>
                  </a:cubicBezTo>
                  <a:cubicBezTo>
                    <a:pt x="684073" y="1058573"/>
                    <a:pt x="521513" y="1217323"/>
                    <a:pt x="479603" y="1308128"/>
                  </a:cubicBezTo>
                  <a:cubicBezTo>
                    <a:pt x="437693" y="1398933"/>
                    <a:pt x="540563" y="1348133"/>
                    <a:pt x="540563" y="1404013"/>
                  </a:cubicBezTo>
                  <a:cubicBezTo>
                    <a:pt x="540563" y="1459893"/>
                    <a:pt x="475793" y="1512598"/>
                    <a:pt x="479603" y="1587528"/>
                  </a:cubicBezTo>
                  <a:cubicBezTo>
                    <a:pt x="483413" y="1662458"/>
                    <a:pt x="542468" y="1686588"/>
                    <a:pt x="558343" y="1779298"/>
                  </a:cubicBezTo>
                  <a:cubicBezTo>
                    <a:pt x="574218" y="1872008"/>
                    <a:pt x="609143" y="1983768"/>
                    <a:pt x="558343" y="2049808"/>
                  </a:cubicBezTo>
                  <a:cubicBezTo>
                    <a:pt x="507543" y="2115848"/>
                    <a:pt x="417373" y="2068858"/>
                    <a:pt x="305613" y="2110768"/>
                  </a:cubicBezTo>
                  <a:cubicBezTo>
                    <a:pt x="193853" y="2152678"/>
                    <a:pt x="-6807" y="2126008"/>
                    <a:pt x="178" y="2258723"/>
                  </a:cubicBezTo>
                  <a:cubicBezTo>
                    <a:pt x="7163" y="2391438"/>
                    <a:pt x="237033" y="2566063"/>
                    <a:pt x="339903" y="2773708"/>
                  </a:cubicBezTo>
                  <a:cubicBezTo>
                    <a:pt x="442773" y="2981353"/>
                    <a:pt x="467538" y="3296948"/>
                    <a:pt x="514528" y="3296948"/>
                  </a:cubicBezTo>
                  <a:cubicBezTo>
                    <a:pt x="561518" y="3296948"/>
                    <a:pt x="509448" y="2902613"/>
                    <a:pt x="575488" y="2773708"/>
                  </a:cubicBezTo>
                  <a:cubicBezTo>
                    <a:pt x="641528" y="2644803"/>
                    <a:pt x="765988" y="2700048"/>
                    <a:pt x="845998" y="2651153"/>
                  </a:cubicBezTo>
                  <a:cubicBezTo>
                    <a:pt x="926008" y="2602258"/>
                    <a:pt x="967918" y="2585113"/>
                    <a:pt x="976808" y="2529233"/>
                  </a:cubicBezTo>
                  <a:cubicBezTo>
                    <a:pt x="985698" y="2473353"/>
                    <a:pt x="870763" y="2409218"/>
                    <a:pt x="889813" y="2372388"/>
                  </a:cubicBezTo>
                  <a:cubicBezTo>
                    <a:pt x="908863" y="2335558"/>
                    <a:pt x="1011733" y="2358418"/>
                    <a:pt x="1072693" y="2346353"/>
                  </a:cubicBezTo>
                  <a:cubicBezTo>
                    <a:pt x="1133653" y="2334288"/>
                    <a:pt x="1133653" y="2313333"/>
                    <a:pt x="1194613" y="2311428"/>
                  </a:cubicBezTo>
                  <a:cubicBezTo>
                    <a:pt x="1255573" y="2309523"/>
                    <a:pt x="1319073" y="2285393"/>
                    <a:pt x="1378128" y="2337463"/>
                  </a:cubicBezTo>
                  <a:cubicBezTo>
                    <a:pt x="1437183" y="2389533"/>
                    <a:pt x="1432103" y="2524153"/>
                    <a:pt x="1491158" y="2573048"/>
                  </a:cubicBezTo>
                  <a:cubicBezTo>
                    <a:pt x="1550213" y="2621943"/>
                    <a:pt x="1613713" y="2555268"/>
                    <a:pt x="1674673" y="2581303"/>
                  </a:cubicBezTo>
                  <a:cubicBezTo>
                    <a:pt x="1735633" y="2607338"/>
                    <a:pt x="1740713" y="2691793"/>
                    <a:pt x="1796593" y="2703858"/>
                  </a:cubicBezTo>
                  <a:cubicBezTo>
                    <a:pt x="1852473" y="2715923"/>
                    <a:pt x="1887398" y="2698778"/>
                    <a:pt x="1953438" y="2642898"/>
                  </a:cubicBezTo>
                  <a:cubicBezTo>
                    <a:pt x="2019478" y="2587018"/>
                    <a:pt x="1992173" y="2449223"/>
                    <a:pt x="2128063" y="2424458"/>
                  </a:cubicBezTo>
                  <a:cubicBezTo>
                    <a:pt x="2263953" y="2399693"/>
                    <a:pt x="2526843" y="2454303"/>
                    <a:pt x="2633523" y="2520343"/>
                  </a:cubicBezTo>
                  <a:cubicBezTo>
                    <a:pt x="2740203" y="2586383"/>
                    <a:pt x="2618283" y="2694968"/>
                    <a:pt x="2660193" y="2755928"/>
                  </a:cubicBezTo>
                  <a:cubicBezTo>
                    <a:pt x="2702103" y="2816888"/>
                    <a:pt x="2780208" y="2823873"/>
                    <a:pt x="2843073" y="2825778"/>
                  </a:cubicBezTo>
                  <a:cubicBezTo>
                    <a:pt x="2905938" y="2827683"/>
                    <a:pt x="2923083" y="2694968"/>
                    <a:pt x="2973883" y="2764818"/>
                  </a:cubicBezTo>
                  <a:cubicBezTo>
                    <a:pt x="3024683" y="2834668"/>
                    <a:pt x="3010078" y="3076603"/>
                    <a:pt x="3095803" y="3174393"/>
                  </a:cubicBezTo>
                  <a:cubicBezTo>
                    <a:pt x="3181528" y="3272183"/>
                    <a:pt x="3328213" y="3201063"/>
                    <a:pt x="3401238" y="3253133"/>
                  </a:cubicBezTo>
                  <a:cubicBezTo>
                    <a:pt x="3474263" y="3305203"/>
                    <a:pt x="3399333" y="3392198"/>
                    <a:pt x="3462198" y="3436013"/>
                  </a:cubicBezTo>
                  <a:cubicBezTo>
                    <a:pt x="3525063" y="3479828"/>
                    <a:pt x="3619043" y="3491893"/>
                    <a:pt x="3714928" y="3470938"/>
                  </a:cubicBezTo>
                  <a:cubicBezTo>
                    <a:pt x="3810813" y="3449983"/>
                    <a:pt x="3856533" y="3338858"/>
                    <a:pt x="3942258" y="3331873"/>
                  </a:cubicBezTo>
                  <a:cubicBezTo>
                    <a:pt x="4027983" y="3324888"/>
                    <a:pt x="4036238" y="3406168"/>
                    <a:pt x="4142283" y="3436013"/>
                  </a:cubicBezTo>
                  <a:cubicBezTo>
                    <a:pt x="4248328" y="3465858"/>
                    <a:pt x="4417873" y="3509673"/>
                    <a:pt x="4473753" y="3479828"/>
                  </a:cubicBezTo>
                  <a:cubicBezTo>
                    <a:pt x="4529633" y="3449983"/>
                    <a:pt x="4398823" y="3333143"/>
                    <a:pt x="4421683" y="3288058"/>
                  </a:cubicBezTo>
                  <a:cubicBezTo>
                    <a:pt x="4444543" y="3242973"/>
                    <a:pt x="4517568" y="3222018"/>
                    <a:pt x="4587418" y="3253133"/>
                  </a:cubicBezTo>
                  <a:cubicBezTo>
                    <a:pt x="4657268" y="3284248"/>
                    <a:pt x="4684573" y="3413788"/>
                    <a:pt x="4770298" y="3444903"/>
                  </a:cubicBezTo>
                  <a:cubicBezTo>
                    <a:pt x="4856023" y="3476018"/>
                    <a:pt x="4920793" y="3390928"/>
                    <a:pt x="5014773" y="3409978"/>
                  </a:cubicBezTo>
                  <a:cubicBezTo>
                    <a:pt x="5108753" y="3429028"/>
                    <a:pt x="5136693" y="3529993"/>
                    <a:pt x="5241468" y="3540788"/>
                  </a:cubicBezTo>
                  <a:cubicBezTo>
                    <a:pt x="5346243" y="3551583"/>
                    <a:pt x="5454193" y="3493798"/>
                    <a:pt x="5538013" y="3462683"/>
                  </a:cubicBezTo>
                  <a:cubicBezTo>
                    <a:pt x="5621833" y="3431568"/>
                    <a:pt x="5585003" y="3404898"/>
                    <a:pt x="5659933" y="3383943"/>
                  </a:cubicBezTo>
                  <a:cubicBezTo>
                    <a:pt x="5734863" y="3362988"/>
                    <a:pt x="5842813" y="3437918"/>
                    <a:pt x="5912663" y="3357908"/>
                  </a:cubicBezTo>
                  <a:cubicBezTo>
                    <a:pt x="5982513" y="3277898"/>
                    <a:pt x="5974258" y="3075333"/>
                    <a:pt x="6009183" y="2982623"/>
                  </a:cubicBezTo>
                  <a:cubicBezTo>
                    <a:pt x="6044108" y="2889913"/>
                    <a:pt x="6028233" y="2911503"/>
                    <a:pt x="6087288" y="2895628"/>
                  </a:cubicBezTo>
                  <a:cubicBezTo>
                    <a:pt x="6146343" y="2879753"/>
                    <a:pt x="6232068" y="2857528"/>
                    <a:pt x="6305093" y="2904518"/>
                  </a:cubicBezTo>
                  <a:cubicBezTo>
                    <a:pt x="6378118" y="2951508"/>
                    <a:pt x="6381928" y="3061363"/>
                    <a:pt x="6453683" y="3131213"/>
                  </a:cubicBezTo>
                  <a:cubicBezTo>
                    <a:pt x="6525438" y="3201063"/>
                    <a:pt x="6570523" y="3215033"/>
                    <a:pt x="6663233" y="3253133"/>
                  </a:cubicBezTo>
                  <a:cubicBezTo>
                    <a:pt x="6755943" y="3291233"/>
                    <a:pt x="6841033" y="3317903"/>
                    <a:pt x="6915963" y="3322983"/>
                  </a:cubicBezTo>
                  <a:cubicBezTo>
                    <a:pt x="6990893" y="3328063"/>
                    <a:pt x="7016928" y="3244243"/>
                    <a:pt x="7037883" y="3279168"/>
                  </a:cubicBezTo>
                  <a:cubicBezTo>
                    <a:pt x="7058838" y="3314093"/>
                    <a:pt x="7048678" y="3427123"/>
                    <a:pt x="7020738" y="3496973"/>
                  </a:cubicBezTo>
                  <a:cubicBezTo>
                    <a:pt x="6992798" y="3566823"/>
                    <a:pt x="6901993" y="3568728"/>
                    <a:pt x="6898183" y="3627783"/>
                  </a:cubicBezTo>
                  <a:cubicBezTo>
                    <a:pt x="6894373" y="3686838"/>
                    <a:pt x="6979463" y="3763038"/>
                    <a:pt x="7002958" y="3793518"/>
                  </a:cubicBez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任意多边形 10"/>
            <p:cNvSpPr/>
            <p:nvPr/>
          </p:nvSpPr>
          <p:spPr>
            <a:xfrm>
              <a:off x="1125" y="4083"/>
              <a:ext cx="453" cy="495"/>
            </a:xfrm>
            <a:custGeom>
              <a:avLst/>
              <a:gdLst>
                <a:gd name="connisteX0" fmla="*/ 0 w 287655"/>
                <a:gd name="connsiteY0" fmla="*/ 0 h 314193"/>
                <a:gd name="connisteX1" fmla="*/ 121920 w 287655"/>
                <a:gd name="connsiteY1" fmla="*/ 313690 h 314193"/>
                <a:gd name="connisteX2" fmla="*/ 287655 w 287655"/>
                <a:gd name="connsiteY2" fmla="*/ 60960 h 314193"/>
              </a:gdLst>
              <a:ahLst/>
              <a:cxnLst>
                <a:cxn ang="0">
                  <a:pos x="connisteX0" y="connsiteY0"/>
                </a:cxn>
                <a:cxn ang="0">
                  <a:pos x="connisteX1" y="connsiteY1"/>
                </a:cxn>
                <a:cxn ang="0">
                  <a:pos x="connisteX2" y="connsiteY2"/>
                </a:cxn>
              </a:cxnLst>
              <a:rect l="l" t="t" r="r" b="b"/>
              <a:pathLst>
                <a:path w="287655" h="314193">
                  <a:moveTo>
                    <a:pt x="0" y="0"/>
                  </a:moveTo>
                  <a:cubicBezTo>
                    <a:pt x="20955" y="67945"/>
                    <a:pt x="64135" y="301625"/>
                    <a:pt x="121920" y="313690"/>
                  </a:cubicBezTo>
                  <a:cubicBezTo>
                    <a:pt x="179705" y="325755"/>
                    <a:pt x="257175" y="117475"/>
                    <a:pt x="287655" y="60960"/>
                  </a:cubicBez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grpSp>
      <p:sp>
        <p:nvSpPr>
          <p:cNvPr id="13" name="文本框 12"/>
          <p:cNvSpPr txBox="1"/>
          <p:nvPr/>
        </p:nvSpPr>
        <p:spPr>
          <a:xfrm>
            <a:off x="6301105" y="5299710"/>
            <a:ext cx="1960880" cy="398780"/>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wrap="none" rtlCol="0">
            <a:spAutoFit/>
          </a:bodyPr>
          <a:p>
            <a:r>
              <a:rPr lang="zh-CN" altLang="en-US" sz="2000" b="1">
                <a:solidFill>
                  <a:srgbClr val="C00000"/>
                </a:solidFill>
              </a:rPr>
              <a:t>中华人民共和国</a:t>
            </a:r>
            <a:endParaRPr lang="zh-CN" altLang="en-US" sz="2000" b="1">
              <a:solidFill>
                <a:srgbClr val="C00000"/>
              </a:solidFill>
            </a:endParaRPr>
          </a:p>
        </p:txBody>
      </p:sp>
      <p:sp>
        <p:nvSpPr>
          <p:cNvPr id="14" name="文本框 13"/>
          <p:cNvSpPr txBox="1"/>
          <p:nvPr/>
        </p:nvSpPr>
        <p:spPr>
          <a:xfrm>
            <a:off x="5038090" y="5698490"/>
            <a:ext cx="690880" cy="398780"/>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wrap="none" rtlCol="0">
            <a:spAutoFit/>
          </a:bodyPr>
          <a:p>
            <a:r>
              <a:rPr lang="zh-CN" altLang="en-US" sz="2000" b="1">
                <a:solidFill>
                  <a:srgbClr val="C00000"/>
                </a:solidFill>
              </a:rPr>
              <a:t>蒙古</a:t>
            </a:r>
            <a:endParaRPr lang="zh-CN" altLang="en-US" sz="2000" b="1">
              <a:solidFill>
                <a:srgbClr val="C00000"/>
              </a:solidFill>
            </a:endParaRPr>
          </a:p>
        </p:txBody>
      </p:sp>
      <p:sp>
        <p:nvSpPr>
          <p:cNvPr id="16" name="文本框 15"/>
          <p:cNvSpPr txBox="1"/>
          <p:nvPr/>
        </p:nvSpPr>
        <p:spPr>
          <a:xfrm>
            <a:off x="1729105" y="5162550"/>
            <a:ext cx="1452880" cy="398780"/>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wrap="none" rtlCol="0">
            <a:spAutoFit/>
          </a:bodyPr>
          <a:p>
            <a:r>
              <a:rPr lang="zh-CN" altLang="en-US" sz="2000" b="1">
                <a:solidFill>
                  <a:srgbClr val="C00000"/>
                </a:solidFill>
              </a:rPr>
              <a:t>哈萨克斯坦</a:t>
            </a:r>
            <a:endParaRPr lang="zh-CN" altLang="en-US" sz="2000" b="1">
              <a:solidFill>
                <a:srgbClr val="C00000"/>
              </a:solidFill>
            </a:endParaRPr>
          </a:p>
        </p:txBody>
      </p:sp>
      <p:sp>
        <p:nvSpPr>
          <p:cNvPr id="19" name="文本框 18"/>
          <p:cNvSpPr txBox="1"/>
          <p:nvPr/>
        </p:nvSpPr>
        <p:spPr>
          <a:xfrm flipH="1">
            <a:off x="714375" y="6097270"/>
            <a:ext cx="1201420" cy="398780"/>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2000" b="1">
                <a:solidFill>
                  <a:srgbClr val="C00000"/>
                </a:solidFill>
              </a:rPr>
              <a:t>阿塞拜疆</a:t>
            </a:r>
            <a:endParaRPr lang="zh-CN" altLang="en-US" sz="2000" b="1">
              <a:solidFill>
                <a:srgbClr val="C00000"/>
              </a:solidFill>
            </a:endParaRPr>
          </a:p>
        </p:txBody>
      </p:sp>
      <p:cxnSp>
        <p:nvCxnSpPr>
          <p:cNvPr id="20" name="直接箭头连接符 19"/>
          <p:cNvCxnSpPr>
            <a:endCxn id="19" idx="0"/>
          </p:cNvCxnSpPr>
          <p:nvPr/>
        </p:nvCxnSpPr>
        <p:spPr>
          <a:xfrm>
            <a:off x="718820" y="5268595"/>
            <a:ext cx="596265" cy="82867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flipH="1">
            <a:off x="714375" y="4392930"/>
            <a:ext cx="1201420" cy="398780"/>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2000" b="1">
                <a:solidFill>
                  <a:srgbClr val="C00000"/>
                </a:solidFill>
              </a:rPr>
              <a:t>格鲁吉亚</a:t>
            </a:r>
            <a:endParaRPr lang="zh-CN" altLang="en-US" sz="2000" b="1">
              <a:solidFill>
                <a:srgbClr val="C00000"/>
              </a:solidFill>
            </a:endParaRPr>
          </a:p>
        </p:txBody>
      </p:sp>
      <p:sp>
        <p:nvSpPr>
          <p:cNvPr id="22" name="文本框 21"/>
          <p:cNvSpPr txBox="1"/>
          <p:nvPr/>
        </p:nvSpPr>
        <p:spPr>
          <a:xfrm flipH="1">
            <a:off x="415925" y="3517265"/>
            <a:ext cx="976630" cy="398780"/>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2000" b="1">
                <a:solidFill>
                  <a:srgbClr val="C00000"/>
                </a:solidFill>
              </a:rPr>
              <a:t>乌克兰</a:t>
            </a:r>
            <a:endParaRPr lang="zh-CN" altLang="en-US" sz="2000" b="1">
              <a:solidFill>
                <a:srgbClr val="C00000"/>
              </a:solidFill>
            </a:endParaRPr>
          </a:p>
        </p:txBody>
      </p:sp>
      <p:sp>
        <p:nvSpPr>
          <p:cNvPr id="23" name="文本框 22"/>
          <p:cNvSpPr txBox="1"/>
          <p:nvPr/>
        </p:nvSpPr>
        <p:spPr>
          <a:xfrm flipH="1">
            <a:off x="714375" y="3012440"/>
            <a:ext cx="1271270" cy="398780"/>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2000" b="1">
                <a:solidFill>
                  <a:srgbClr val="C00000"/>
                </a:solidFill>
              </a:rPr>
              <a:t>白俄罗斯</a:t>
            </a:r>
            <a:endParaRPr lang="zh-CN" altLang="en-US" sz="2000" b="1">
              <a:solidFill>
                <a:srgbClr val="C00000"/>
              </a:solidFill>
            </a:endParaRPr>
          </a:p>
        </p:txBody>
      </p:sp>
      <p:sp>
        <p:nvSpPr>
          <p:cNvPr id="35" name="文本框 34"/>
          <p:cNvSpPr txBox="1"/>
          <p:nvPr/>
        </p:nvSpPr>
        <p:spPr>
          <a:xfrm flipH="1">
            <a:off x="121285" y="2396490"/>
            <a:ext cx="450215" cy="706755"/>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2000" b="1">
                <a:solidFill>
                  <a:srgbClr val="C00000"/>
                </a:solidFill>
              </a:rPr>
              <a:t>波兰</a:t>
            </a:r>
            <a:endParaRPr lang="zh-CN" altLang="en-US" sz="2000" b="1">
              <a:solidFill>
                <a:srgbClr val="C00000"/>
              </a:solidFill>
            </a:endParaRPr>
          </a:p>
        </p:txBody>
      </p:sp>
      <p:cxnSp>
        <p:nvCxnSpPr>
          <p:cNvPr id="36" name="直接箭头连接符 35"/>
          <p:cNvCxnSpPr/>
          <p:nvPr/>
        </p:nvCxnSpPr>
        <p:spPr>
          <a:xfrm>
            <a:off x="1176655" y="882015"/>
            <a:ext cx="8255" cy="186626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flipH="1">
            <a:off x="678815" y="448310"/>
            <a:ext cx="957580" cy="398780"/>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2000" b="1">
                <a:solidFill>
                  <a:srgbClr val="C00000"/>
                </a:solidFill>
              </a:rPr>
              <a:t>立陶宛</a:t>
            </a:r>
            <a:endParaRPr lang="zh-CN" altLang="en-US" sz="2000" b="1">
              <a:solidFill>
                <a:srgbClr val="C00000"/>
              </a:solidFill>
            </a:endParaRPr>
          </a:p>
        </p:txBody>
      </p:sp>
      <p:sp>
        <p:nvSpPr>
          <p:cNvPr id="39" name="文本框 38"/>
          <p:cNvSpPr txBox="1"/>
          <p:nvPr/>
        </p:nvSpPr>
        <p:spPr>
          <a:xfrm flipH="1">
            <a:off x="1636395" y="448310"/>
            <a:ext cx="1236345" cy="398780"/>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2000" b="1">
                <a:solidFill>
                  <a:srgbClr val="C00000"/>
                </a:solidFill>
              </a:rPr>
              <a:t>拉脱维亚</a:t>
            </a:r>
            <a:endParaRPr lang="zh-CN" altLang="en-US" sz="2000" b="1">
              <a:solidFill>
                <a:srgbClr val="C00000"/>
              </a:solidFill>
            </a:endParaRPr>
          </a:p>
        </p:txBody>
      </p:sp>
      <p:sp>
        <p:nvSpPr>
          <p:cNvPr id="40" name="文本框 39"/>
          <p:cNvSpPr txBox="1"/>
          <p:nvPr/>
        </p:nvSpPr>
        <p:spPr>
          <a:xfrm flipH="1">
            <a:off x="1636395" y="862330"/>
            <a:ext cx="1236345" cy="398780"/>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2000" b="1">
                <a:solidFill>
                  <a:srgbClr val="C00000"/>
                </a:solidFill>
              </a:rPr>
              <a:t>爱沙尼亚</a:t>
            </a:r>
            <a:endParaRPr lang="zh-CN" altLang="en-US" sz="2000" b="1">
              <a:solidFill>
                <a:srgbClr val="C00000"/>
              </a:solidFill>
            </a:endParaRPr>
          </a:p>
        </p:txBody>
      </p:sp>
      <p:sp>
        <p:nvSpPr>
          <p:cNvPr id="41" name="文本框 40"/>
          <p:cNvSpPr txBox="1"/>
          <p:nvPr/>
        </p:nvSpPr>
        <p:spPr>
          <a:xfrm flipH="1">
            <a:off x="1475740" y="2193925"/>
            <a:ext cx="765810" cy="398780"/>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2000" b="1">
                <a:solidFill>
                  <a:srgbClr val="C00000"/>
                </a:solidFill>
              </a:rPr>
              <a:t>芬兰</a:t>
            </a:r>
            <a:endParaRPr lang="zh-CN" altLang="en-US" sz="2000" b="1">
              <a:solidFill>
                <a:srgbClr val="C00000"/>
              </a:solidFill>
            </a:endParaRPr>
          </a:p>
        </p:txBody>
      </p:sp>
      <p:sp>
        <p:nvSpPr>
          <p:cNvPr id="42" name="文本框 41"/>
          <p:cNvSpPr txBox="1"/>
          <p:nvPr/>
        </p:nvSpPr>
        <p:spPr>
          <a:xfrm flipH="1">
            <a:off x="1392555" y="1375410"/>
            <a:ext cx="765810" cy="398780"/>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2000" b="1">
                <a:solidFill>
                  <a:srgbClr val="C00000"/>
                </a:solidFill>
              </a:rPr>
              <a:t>挪威</a:t>
            </a:r>
            <a:endParaRPr lang="zh-CN" altLang="en-US" sz="2000" b="1">
              <a:solidFill>
                <a:srgbClr val="C00000"/>
              </a:solidFill>
            </a:endParaRPr>
          </a:p>
        </p:txBody>
      </p:sp>
      <p:sp>
        <p:nvSpPr>
          <p:cNvPr id="45" name="文本框 44"/>
          <p:cNvSpPr txBox="1"/>
          <p:nvPr/>
        </p:nvSpPr>
        <p:spPr>
          <a:xfrm>
            <a:off x="2961640" y="5736590"/>
            <a:ext cx="1960880" cy="398780"/>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wrap="none" rtlCol="0">
            <a:spAutoFit/>
          </a:bodyPr>
          <a:p>
            <a:r>
              <a:rPr lang="zh-CN" altLang="en-US" sz="2000" b="1">
                <a:solidFill>
                  <a:srgbClr val="C00000"/>
                </a:solidFill>
              </a:rPr>
              <a:t>中华人民共和国</a:t>
            </a:r>
            <a:endParaRPr lang="zh-CN" altLang="en-US" sz="2000" b="1">
              <a:solidFill>
                <a:srgbClr val="C00000"/>
              </a:solidFill>
            </a:endParaRPr>
          </a:p>
        </p:txBody>
      </p:sp>
      <p:pic>
        <p:nvPicPr>
          <p:cNvPr id="112" name="图片 111"/>
          <p:cNvPicPr/>
          <p:nvPr/>
        </p:nvPicPr>
        <p:blipFill>
          <a:blip r:embed="rId2"/>
          <a:srcRect r="9640" b="7927"/>
          <a:stretch>
            <a:fillRect/>
          </a:stretch>
        </p:blipFill>
        <p:spPr>
          <a:xfrm>
            <a:off x="5260340" y="3103245"/>
            <a:ext cx="2885440" cy="1633220"/>
          </a:xfrm>
          <a:prstGeom prst="rect">
            <a:avLst/>
          </a:prstGeom>
          <a:noFill/>
          <a:ln w="9525">
            <a:noFill/>
          </a:ln>
        </p:spPr>
      </p:pic>
      <p:cxnSp>
        <p:nvCxnSpPr>
          <p:cNvPr id="46" name="直接箭头连接符 45"/>
          <p:cNvCxnSpPr>
            <a:endCxn id="13" idx="0"/>
          </p:cNvCxnSpPr>
          <p:nvPr/>
        </p:nvCxnSpPr>
        <p:spPr>
          <a:xfrm>
            <a:off x="7044690" y="4749800"/>
            <a:ext cx="236855" cy="54991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4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 grpId="0"/>
      <p:bldP spid="6" grpId="0" animBg="1"/>
      <p:bldP spid="13" grpId="0" animBg="1"/>
      <p:bldP spid="14" grpId="0" animBg="1"/>
      <p:bldP spid="16" grpId="0" animBg="1"/>
      <p:bldP spid="19" grpId="0" animBg="1"/>
      <p:bldP spid="21" grpId="0" animBg="1"/>
      <p:bldP spid="22" grpId="0" animBg="1"/>
      <p:bldP spid="23" grpId="0" animBg="1"/>
      <p:bldP spid="35" grpId="0" animBg="1"/>
      <p:bldP spid="37" grpId="0" animBg="1"/>
      <p:bldP spid="40" grpId="0" animBg="1"/>
      <p:bldP spid="39" grpId="0" animBg="1"/>
      <p:bldP spid="41" grpId="0" animBg="1"/>
      <p:bldP spid="42" grpId="0" animBg="1"/>
      <p:bldP spid="4" grpId="0"/>
      <p:bldP spid="45"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0" y="0"/>
            <a:ext cx="9244965" cy="521970"/>
          </a:xfrm>
          <a:prstGeom prst="rect">
            <a:avLst/>
          </a:prstGeom>
          <a:noFill/>
        </p:spPr>
        <p:txBody>
          <a:bodyPr wrap="none" rtlCol="0">
            <a:spAutoFit/>
          </a:bodyPr>
          <a:p>
            <a:r>
              <a:rPr lang="zh-CN" altLang="en-US" sz="2800" b="1">
                <a:solidFill>
                  <a:srgbClr val="FF0000"/>
                </a:solidFill>
                <a:latin typeface="华文行楷" panose="02010800040101010101" charset="-122"/>
                <a:ea typeface="华文行楷" panose="02010800040101010101" charset="-122"/>
                <a:cs typeface="华文行楷" panose="02010800040101010101" charset="-122"/>
              </a:rPr>
              <a:t>问题</a:t>
            </a:r>
            <a:r>
              <a:rPr lang="en-US" altLang="zh-CN" sz="2800" b="1">
                <a:solidFill>
                  <a:srgbClr val="FF0000"/>
                </a:solidFill>
                <a:latin typeface="华文行楷" panose="02010800040101010101" charset="-122"/>
                <a:ea typeface="华文行楷" panose="02010800040101010101" charset="-122"/>
                <a:cs typeface="华文行楷" panose="02010800040101010101" charset="-122"/>
              </a:rPr>
              <a:t>2</a:t>
            </a:r>
            <a:r>
              <a:rPr lang="zh-CN" altLang="en-US" sz="2800" b="1">
                <a:solidFill>
                  <a:srgbClr val="FF0000"/>
                </a:solidFill>
                <a:latin typeface="华文行楷" panose="02010800040101010101" charset="-122"/>
                <a:ea typeface="华文行楷" panose="02010800040101010101" charset="-122"/>
                <a:cs typeface="华文行楷" panose="02010800040101010101" charset="-122"/>
              </a:rPr>
              <a:t>：如果你是游客，你会选择什么时候搭乘这辆列车？</a:t>
            </a:r>
            <a:endParaRPr lang="zh-CN" altLang="en-US" sz="2800" b="1">
              <a:solidFill>
                <a:srgbClr val="FF0000"/>
              </a:solidFill>
              <a:latin typeface="华文行楷" panose="02010800040101010101" charset="-122"/>
              <a:ea typeface="华文行楷" panose="02010800040101010101" charset="-122"/>
              <a:cs typeface="华文行楷" panose="02010800040101010101" charset="-122"/>
            </a:endParaRPr>
          </a:p>
        </p:txBody>
      </p:sp>
      <p:pic>
        <p:nvPicPr>
          <p:cNvPr id="113" name="图片 112"/>
          <p:cNvPicPr/>
          <p:nvPr/>
        </p:nvPicPr>
        <p:blipFill>
          <a:blip r:embed="rId1"/>
          <a:srcRect r="2360" b="4476"/>
          <a:stretch>
            <a:fillRect/>
          </a:stretch>
        </p:blipFill>
        <p:spPr>
          <a:xfrm>
            <a:off x="181610" y="1246505"/>
            <a:ext cx="5624830" cy="3423920"/>
          </a:xfrm>
          <a:prstGeom prst="rect">
            <a:avLst/>
          </a:prstGeom>
          <a:noFill/>
          <a:ln w="9525">
            <a:noFill/>
          </a:ln>
        </p:spPr>
      </p:pic>
      <p:pic>
        <p:nvPicPr>
          <p:cNvPr id="114" name="图片 113"/>
          <p:cNvPicPr/>
          <p:nvPr/>
        </p:nvPicPr>
        <p:blipFill>
          <a:blip r:embed="rId2"/>
          <a:stretch>
            <a:fillRect/>
          </a:stretch>
        </p:blipFill>
        <p:spPr>
          <a:xfrm>
            <a:off x="6088380" y="1246505"/>
            <a:ext cx="5998210" cy="3423920"/>
          </a:xfrm>
          <a:prstGeom prst="rect">
            <a:avLst/>
          </a:prstGeom>
          <a:noFill/>
          <a:ln w="9525">
            <a:noFill/>
          </a:ln>
        </p:spPr>
      </p:pic>
      <p:sp>
        <p:nvSpPr>
          <p:cNvPr id="2" name="文本框 1"/>
          <p:cNvSpPr txBox="1"/>
          <p:nvPr/>
        </p:nvSpPr>
        <p:spPr>
          <a:xfrm>
            <a:off x="574675" y="5394960"/>
            <a:ext cx="1373505" cy="521970"/>
          </a:xfrm>
          <a:prstGeom prst="rect">
            <a:avLst/>
          </a:prstGeom>
          <a:solidFill>
            <a:srgbClr val="C00000"/>
          </a:solidFill>
        </p:spPr>
        <p:style>
          <a:lnRef idx="2">
            <a:schemeClr val="dk1"/>
          </a:lnRef>
          <a:fillRef idx="1">
            <a:schemeClr val="lt1"/>
          </a:fillRef>
          <a:effectRef idx="0">
            <a:schemeClr val="dk1"/>
          </a:effectRef>
          <a:fontRef idx="minor">
            <a:schemeClr val="dk1"/>
          </a:fontRef>
        </p:style>
        <p:txBody>
          <a:bodyPr wrap="square" rtlCol="0">
            <a:spAutoFit/>
          </a:bodyPr>
          <a:p>
            <a:pPr algn="ctr"/>
            <a:r>
              <a:rPr lang="en-US" altLang="zh-CN" sz="2800" b="1">
                <a:solidFill>
                  <a:schemeClr val="bg1"/>
                </a:solidFill>
                <a:latin typeface="华文隶书" panose="02010800040101010101" charset="-122"/>
                <a:ea typeface="华文隶书" panose="02010800040101010101" charset="-122"/>
                <a:cs typeface="华文隶书" panose="02010800040101010101" charset="-122"/>
              </a:rPr>
              <a:t>3</a:t>
            </a:r>
            <a:r>
              <a:rPr lang="zh-CN" altLang="en-US" sz="2800" b="1">
                <a:solidFill>
                  <a:schemeClr val="bg1"/>
                </a:solidFill>
                <a:latin typeface="华文隶书" panose="02010800040101010101" charset="-122"/>
                <a:ea typeface="华文隶书" panose="02010800040101010101" charset="-122"/>
                <a:cs typeface="华文隶书" panose="02010800040101010101" charset="-122"/>
              </a:rPr>
              <a:t>月</a:t>
            </a:r>
            <a:endParaRPr lang="zh-CN" altLang="en-US" sz="2800" b="1">
              <a:solidFill>
                <a:schemeClr val="bg1"/>
              </a:solidFill>
              <a:latin typeface="华文隶书" panose="02010800040101010101" charset="-122"/>
              <a:ea typeface="华文隶书" panose="02010800040101010101" charset="-122"/>
              <a:cs typeface="华文隶书" panose="02010800040101010101" charset="-122"/>
            </a:endParaRPr>
          </a:p>
        </p:txBody>
      </p:sp>
      <p:sp>
        <p:nvSpPr>
          <p:cNvPr id="3" name="文本框 2"/>
          <p:cNvSpPr txBox="1"/>
          <p:nvPr/>
        </p:nvSpPr>
        <p:spPr>
          <a:xfrm>
            <a:off x="3736975" y="5394960"/>
            <a:ext cx="1373505" cy="521970"/>
          </a:xfrm>
          <a:prstGeom prst="rect">
            <a:avLst/>
          </a:prstGeom>
          <a:solidFill>
            <a:srgbClr val="C00000"/>
          </a:solidFill>
        </p:spPr>
        <p:style>
          <a:lnRef idx="2">
            <a:schemeClr val="dk1"/>
          </a:lnRef>
          <a:fillRef idx="1">
            <a:schemeClr val="lt1"/>
          </a:fillRef>
          <a:effectRef idx="0">
            <a:schemeClr val="dk1"/>
          </a:effectRef>
          <a:fontRef idx="minor">
            <a:schemeClr val="dk1"/>
          </a:fontRef>
        </p:style>
        <p:txBody>
          <a:bodyPr wrap="square" rtlCol="0">
            <a:spAutoFit/>
          </a:bodyPr>
          <a:p>
            <a:pPr algn="ctr"/>
            <a:r>
              <a:rPr lang="en-US" altLang="zh-CN" sz="2800" b="1">
                <a:solidFill>
                  <a:schemeClr val="bg1"/>
                </a:solidFill>
                <a:latin typeface="华文隶书" panose="02010800040101010101" charset="-122"/>
                <a:ea typeface="华文隶书" panose="02010800040101010101" charset="-122"/>
                <a:cs typeface="华文隶书" panose="02010800040101010101" charset="-122"/>
              </a:rPr>
              <a:t>6</a:t>
            </a:r>
            <a:r>
              <a:rPr lang="zh-CN" altLang="en-US" sz="2800" b="1">
                <a:solidFill>
                  <a:schemeClr val="bg1"/>
                </a:solidFill>
                <a:latin typeface="华文隶书" panose="02010800040101010101" charset="-122"/>
                <a:ea typeface="华文隶书" panose="02010800040101010101" charset="-122"/>
                <a:cs typeface="华文隶书" panose="02010800040101010101" charset="-122"/>
              </a:rPr>
              <a:t>月</a:t>
            </a:r>
            <a:endParaRPr lang="zh-CN" altLang="en-US" sz="2800" b="1">
              <a:solidFill>
                <a:schemeClr val="bg1"/>
              </a:solidFill>
              <a:latin typeface="华文隶书" panose="02010800040101010101" charset="-122"/>
              <a:ea typeface="华文隶书" panose="02010800040101010101" charset="-122"/>
              <a:cs typeface="华文隶书" panose="02010800040101010101" charset="-122"/>
            </a:endParaRPr>
          </a:p>
        </p:txBody>
      </p:sp>
      <p:sp>
        <p:nvSpPr>
          <p:cNvPr id="4" name="文本框 3"/>
          <p:cNvSpPr txBox="1"/>
          <p:nvPr/>
        </p:nvSpPr>
        <p:spPr>
          <a:xfrm>
            <a:off x="7064375" y="5394960"/>
            <a:ext cx="1373505" cy="521970"/>
          </a:xfrm>
          <a:prstGeom prst="rect">
            <a:avLst/>
          </a:prstGeom>
          <a:solidFill>
            <a:srgbClr val="C00000"/>
          </a:solidFill>
        </p:spPr>
        <p:style>
          <a:lnRef idx="2">
            <a:schemeClr val="dk1"/>
          </a:lnRef>
          <a:fillRef idx="1">
            <a:schemeClr val="lt1"/>
          </a:fillRef>
          <a:effectRef idx="0">
            <a:schemeClr val="dk1"/>
          </a:effectRef>
          <a:fontRef idx="minor">
            <a:schemeClr val="dk1"/>
          </a:fontRef>
        </p:style>
        <p:txBody>
          <a:bodyPr wrap="square" rtlCol="0">
            <a:spAutoFit/>
          </a:bodyPr>
          <a:p>
            <a:pPr algn="ctr"/>
            <a:r>
              <a:rPr lang="en-US" altLang="zh-CN" sz="2800" b="1">
                <a:solidFill>
                  <a:schemeClr val="bg1"/>
                </a:solidFill>
                <a:latin typeface="华文隶书" panose="02010800040101010101" charset="-122"/>
                <a:ea typeface="华文隶书" panose="02010800040101010101" charset="-122"/>
                <a:cs typeface="华文隶书" panose="02010800040101010101" charset="-122"/>
              </a:rPr>
              <a:t>9</a:t>
            </a:r>
            <a:r>
              <a:rPr lang="zh-CN" altLang="en-US" sz="2800" b="1">
                <a:solidFill>
                  <a:schemeClr val="bg1"/>
                </a:solidFill>
                <a:latin typeface="华文隶书" panose="02010800040101010101" charset="-122"/>
                <a:ea typeface="华文隶书" panose="02010800040101010101" charset="-122"/>
                <a:cs typeface="华文隶书" panose="02010800040101010101" charset="-122"/>
              </a:rPr>
              <a:t>月</a:t>
            </a:r>
            <a:endParaRPr lang="zh-CN" altLang="en-US" sz="2800" b="1">
              <a:solidFill>
                <a:schemeClr val="bg1"/>
              </a:solidFill>
              <a:latin typeface="华文隶书" panose="02010800040101010101" charset="-122"/>
              <a:ea typeface="华文隶书" panose="02010800040101010101" charset="-122"/>
              <a:cs typeface="华文隶书" panose="02010800040101010101" charset="-122"/>
            </a:endParaRPr>
          </a:p>
        </p:txBody>
      </p:sp>
      <p:sp>
        <p:nvSpPr>
          <p:cNvPr id="6" name="文本框 5"/>
          <p:cNvSpPr txBox="1"/>
          <p:nvPr/>
        </p:nvSpPr>
        <p:spPr>
          <a:xfrm>
            <a:off x="10336530" y="5394960"/>
            <a:ext cx="1373505" cy="521970"/>
          </a:xfrm>
          <a:prstGeom prst="rect">
            <a:avLst/>
          </a:prstGeom>
          <a:solidFill>
            <a:srgbClr val="C00000"/>
          </a:solidFill>
        </p:spPr>
        <p:style>
          <a:lnRef idx="2">
            <a:schemeClr val="dk1"/>
          </a:lnRef>
          <a:fillRef idx="1">
            <a:schemeClr val="lt1"/>
          </a:fillRef>
          <a:effectRef idx="0">
            <a:schemeClr val="dk1"/>
          </a:effectRef>
          <a:fontRef idx="minor">
            <a:schemeClr val="dk1"/>
          </a:fontRef>
        </p:style>
        <p:txBody>
          <a:bodyPr wrap="square" rtlCol="0">
            <a:spAutoFit/>
          </a:bodyPr>
          <a:p>
            <a:pPr algn="ctr"/>
            <a:r>
              <a:rPr lang="en-US" altLang="zh-CN" sz="2800" b="1">
                <a:solidFill>
                  <a:schemeClr val="bg1"/>
                </a:solidFill>
                <a:latin typeface="华文隶书" panose="02010800040101010101" charset="-122"/>
                <a:ea typeface="华文隶书" panose="02010800040101010101" charset="-122"/>
                <a:cs typeface="华文隶书" panose="02010800040101010101" charset="-122"/>
              </a:rPr>
              <a:t>12</a:t>
            </a:r>
            <a:r>
              <a:rPr lang="zh-CN" altLang="en-US" sz="2800" b="1">
                <a:solidFill>
                  <a:schemeClr val="bg1"/>
                </a:solidFill>
                <a:latin typeface="华文隶书" panose="02010800040101010101" charset="-122"/>
                <a:ea typeface="华文隶书" panose="02010800040101010101" charset="-122"/>
                <a:cs typeface="华文隶书" panose="02010800040101010101" charset="-122"/>
              </a:rPr>
              <a:t>月</a:t>
            </a:r>
            <a:endParaRPr lang="zh-CN" altLang="en-US" sz="2800" b="1">
              <a:solidFill>
                <a:schemeClr val="bg1"/>
              </a:solidFill>
              <a:latin typeface="华文隶书" panose="02010800040101010101" charset="-122"/>
              <a:ea typeface="华文隶书" panose="02010800040101010101" charset="-122"/>
              <a:cs typeface="华文隶书" panose="02010800040101010101" charset="-122"/>
            </a:endParaRPr>
          </a:p>
        </p:txBody>
      </p:sp>
    </p:spTree>
    <p:custDataLst>
      <p:tags r:id="rId3"/>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nvSpPr>
        <p:spPr>
          <a:xfrm>
            <a:off x="0" y="0"/>
            <a:ext cx="5937250" cy="583565"/>
          </a:xfrm>
          <a:prstGeom prst="rect">
            <a:avLst/>
          </a:prstGeom>
          <a:noFill/>
        </p:spPr>
        <p:txBody>
          <a:bodyPr wrap="none" rtlCol="0">
            <a:spAutoFit/>
          </a:bodyPr>
          <a:p>
            <a:r>
              <a:rPr lang="zh-CN" sz="3200" b="1">
                <a:latin typeface="微软雅黑" panose="020B0503020204020204" charset="-122"/>
                <a:ea typeface="微软雅黑" panose="020B0503020204020204" charset="-122"/>
                <a:cs typeface="微软雅黑" panose="020B0503020204020204" charset="-122"/>
              </a:rPr>
              <a:t>俄罗斯的地理位置</a:t>
            </a:r>
            <a:r>
              <a:rPr lang="en-US" altLang="zh-CN" sz="3200" b="1">
                <a:latin typeface="微软雅黑" panose="020B0503020204020204" charset="-122"/>
                <a:ea typeface="微软雅黑" panose="020B0503020204020204" charset="-122"/>
                <a:cs typeface="微软雅黑" panose="020B0503020204020204" charset="-122"/>
              </a:rPr>
              <a:t>——</a:t>
            </a:r>
            <a:r>
              <a:rPr lang="zh-CN" altLang="en-US" sz="3200" b="1">
                <a:latin typeface="微软雅黑" panose="020B0503020204020204" charset="-122"/>
                <a:ea typeface="微软雅黑" panose="020B0503020204020204" charset="-122"/>
                <a:cs typeface="微软雅黑" panose="020B0503020204020204" charset="-122"/>
              </a:rPr>
              <a:t>纬度位置</a:t>
            </a:r>
            <a:endParaRPr lang="zh-CN" altLang="en-US" sz="3200" b="1">
              <a:latin typeface="微软雅黑" panose="020B0503020204020204" charset="-122"/>
              <a:ea typeface="微软雅黑" panose="020B0503020204020204" charset="-122"/>
              <a:cs typeface="微软雅黑" panose="020B0503020204020204" charset="-122"/>
            </a:endParaRPr>
          </a:p>
        </p:txBody>
      </p:sp>
      <p:pic>
        <p:nvPicPr>
          <p:cNvPr id="10" name="图片 9"/>
          <p:cNvPicPr>
            <a:picLocks noChangeAspect="1"/>
          </p:cNvPicPr>
          <p:nvPr/>
        </p:nvPicPr>
        <p:blipFill>
          <a:blip r:embed="rId1"/>
          <a:stretch>
            <a:fillRect/>
          </a:stretch>
        </p:blipFill>
        <p:spPr>
          <a:xfrm>
            <a:off x="121285" y="1136015"/>
            <a:ext cx="8948420" cy="4999355"/>
          </a:xfrm>
          <a:prstGeom prst="rect">
            <a:avLst/>
          </a:prstGeom>
        </p:spPr>
      </p:pic>
      <p:sp>
        <p:nvSpPr>
          <p:cNvPr id="11" name="文本框 10"/>
          <p:cNvSpPr txBox="1"/>
          <p:nvPr/>
        </p:nvSpPr>
        <p:spPr>
          <a:xfrm>
            <a:off x="9069705" y="0"/>
            <a:ext cx="3122295" cy="1753235"/>
          </a:xfrm>
          <a:prstGeom prst="rect">
            <a:avLst/>
          </a:prstGeom>
          <a:solidFill>
            <a:schemeClr val="accent2">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p>
            <a:pPr fontAlgn="auto">
              <a:lnSpc>
                <a:spcPct val="150000"/>
              </a:lnSpc>
            </a:pPr>
            <a:r>
              <a:rPr lang="zh-CN" altLang="en-US" sz="2400" b="1"/>
              <a:t>找一找：</a:t>
            </a:r>
            <a:endParaRPr lang="zh-CN" altLang="en-US" sz="2400" b="1"/>
          </a:p>
          <a:p>
            <a:pPr fontAlgn="auto">
              <a:lnSpc>
                <a:spcPct val="150000"/>
              </a:lnSpc>
            </a:pPr>
            <a:r>
              <a:rPr lang="zh-CN" altLang="en-US" sz="2400"/>
              <a:t>俄罗斯大致的纬度范围</a:t>
            </a:r>
            <a:endParaRPr lang="zh-CN" altLang="en-US" sz="2400"/>
          </a:p>
        </p:txBody>
      </p:sp>
      <p:sp>
        <p:nvSpPr>
          <p:cNvPr id="13" name="文本框 12"/>
          <p:cNvSpPr txBox="1"/>
          <p:nvPr/>
        </p:nvSpPr>
        <p:spPr>
          <a:xfrm>
            <a:off x="9069705" y="1753235"/>
            <a:ext cx="3122295" cy="1753235"/>
          </a:xfrm>
          <a:prstGeom prst="rect">
            <a:avLst/>
          </a:prstGeom>
          <a:solidFill>
            <a:schemeClr val="accent1">
              <a:lumMod val="20000"/>
              <a:lumOff val="80000"/>
            </a:schemeClr>
          </a:solidFill>
        </p:spPr>
        <p:txBody>
          <a:bodyPr wrap="square" rtlCol="0">
            <a:spAutoFit/>
          </a:bodyPr>
          <a:p>
            <a:pPr fontAlgn="auto">
              <a:lnSpc>
                <a:spcPct val="150000"/>
              </a:lnSpc>
            </a:pPr>
            <a:r>
              <a:rPr lang="zh-CN" altLang="en-US" sz="2400" b="1"/>
              <a:t>想一想：</a:t>
            </a:r>
            <a:endParaRPr lang="zh-CN" altLang="en-US" sz="2400" b="1"/>
          </a:p>
          <a:p>
            <a:pPr fontAlgn="auto">
              <a:lnSpc>
                <a:spcPct val="150000"/>
              </a:lnSpc>
            </a:pPr>
            <a:r>
              <a:rPr lang="zh-CN" altLang="en-US" sz="2400"/>
              <a:t>从纬度上来看，俄罗斯位于哪个半球？</a:t>
            </a:r>
            <a:endParaRPr lang="zh-CN" altLang="en-US" sz="2400"/>
          </a:p>
        </p:txBody>
      </p:sp>
      <p:sp>
        <p:nvSpPr>
          <p:cNvPr id="15" name="任意多边形 14"/>
          <p:cNvSpPr/>
          <p:nvPr/>
        </p:nvSpPr>
        <p:spPr>
          <a:xfrm>
            <a:off x="173355" y="2320925"/>
            <a:ext cx="8608060" cy="3239770"/>
          </a:xfrm>
          <a:custGeom>
            <a:avLst/>
            <a:gdLst>
              <a:gd name="connisteX0" fmla="*/ 0 w 8608060"/>
              <a:gd name="connsiteY0" fmla="*/ 0 h 3239878"/>
              <a:gd name="connisteX1" fmla="*/ 191770 w 8608060"/>
              <a:gd name="connsiteY1" fmla="*/ 593090 h 3239878"/>
              <a:gd name="connisteX2" fmla="*/ 610870 w 8608060"/>
              <a:gd name="connsiteY2" fmla="*/ 1351915 h 3239878"/>
              <a:gd name="connisteX3" fmla="*/ 1438910 w 8608060"/>
              <a:gd name="connsiteY3" fmla="*/ 2188845 h 3239878"/>
              <a:gd name="connisteX4" fmla="*/ 2363470 w 8608060"/>
              <a:gd name="connsiteY4" fmla="*/ 2729865 h 3239878"/>
              <a:gd name="connisteX5" fmla="*/ 3680460 w 8608060"/>
              <a:gd name="connsiteY5" fmla="*/ 3130550 h 3239878"/>
              <a:gd name="connisteX6" fmla="*/ 4761865 w 8608060"/>
              <a:gd name="connsiteY6" fmla="*/ 3235325 h 3239878"/>
              <a:gd name="connisteX7" fmla="*/ 5520690 w 8608060"/>
              <a:gd name="connsiteY7" fmla="*/ 3183255 h 3239878"/>
              <a:gd name="connisteX8" fmla="*/ 6610985 w 8608060"/>
              <a:gd name="connsiteY8" fmla="*/ 2947670 h 3239878"/>
              <a:gd name="connisteX9" fmla="*/ 7884160 w 8608060"/>
              <a:gd name="connsiteY9" fmla="*/ 2363470 h 3239878"/>
              <a:gd name="connisteX10" fmla="*/ 8608060 w 8608060"/>
              <a:gd name="connsiteY10" fmla="*/ 1761490 h 3239878"/>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Lst>
            <a:rect l="l" t="t" r="r" b="b"/>
            <a:pathLst>
              <a:path w="8608060" h="3239878">
                <a:moveTo>
                  <a:pt x="0" y="0"/>
                </a:moveTo>
                <a:cubicBezTo>
                  <a:pt x="29845" y="103505"/>
                  <a:pt x="69850" y="322580"/>
                  <a:pt x="191770" y="593090"/>
                </a:cubicBezTo>
                <a:cubicBezTo>
                  <a:pt x="313690" y="863600"/>
                  <a:pt x="361315" y="1032510"/>
                  <a:pt x="610870" y="1351915"/>
                </a:cubicBezTo>
                <a:cubicBezTo>
                  <a:pt x="860425" y="1671320"/>
                  <a:pt x="1088390" y="1913255"/>
                  <a:pt x="1438910" y="2188845"/>
                </a:cubicBezTo>
                <a:cubicBezTo>
                  <a:pt x="1789430" y="2464435"/>
                  <a:pt x="1915160" y="2541270"/>
                  <a:pt x="2363470" y="2729865"/>
                </a:cubicBezTo>
                <a:cubicBezTo>
                  <a:pt x="2811780" y="2918460"/>
                  <a:pt x="3201035" y="3029585"/>
                  <a:pt x="3680460" y="3130550"/>
                </a:cubicBezTo>
                <a:cubicBezTo>
                  <a:pt x="4159885" y="3231515"/>
                  <a:pt x="4393565" y="3224530"/>
                  <a:pt x="4761865" y="3235325"/>
                </a:cubicBezTo>
                <a:cubicBezTo>
                  <a:pt x="5130165" y="3246120"/>
                  <a:pt x="5151120" y="3241040"/>
                  <a:pt x="5520690" y="3183255"/>
                </a:cubicBezTo>
                <a:cubicBezTo>
                  <a:pt x="5890260" y="3125470"/>
                  <a:pt x="6138545" y="3111500"/>
                  <a:pt x="6610985" y="2947670"/>
                </a:cubicBezTo>
                <a:cubicBezTo>
                  <a:pt x="7083425" y="2783840"/>
                  <a:pt x="7484745" y="2600960"/>
                  <a:pt x="7884160" y="2363470"/>
                </a:cubicBezTo>
                <a:cubicBezTo>
                  <a:pt x="8283575" y="2125980"/>
                  <a:pt x="8488680" y="1870075"/>
                  <a:pt x="8608060" y="176149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nvSpPr>
        <p:spPr>
          <a:xfrm>
            <a:off x="4321810" y="5560695"/>
            <a:ext cx="942340" cy="460375"/>
          </a:xfrm>
          <a:prstGeom prst="rect">
            <a:avLst/>
          </a:prstGeom>
          <a:solidFill>
            <a:srgbClr val="FF0000"/>
          </a:solidFill>
        </p:spPr>
        <p:txBody>
          <a:bodyPr wrap="none" rtlCol="0">
            <a:spAutoFit/>
          </a:bodyPr>
          <a:p>
            <a:r>
              <a:rPr lang="en-US" altLang="zh-CN" sz="2400" b="1">
                <a:solidFill>
                  <a:schemeClr val="bg1"/>
                </a:solidFill>
                <a:latin typeface="微软雅黑" panose="020B0503020204020204" charset="-122"/>
                <a:ea typeface="微软雅黑" panose="020B0503020204020204" charset="-122"/>
                <a:cs typeface="微软雅黑" panose="020B0503020204020204" charset="-122"/>
              </a:rPr>
              <a:t>50</a:t>
            </a:r>
            <a:r>
              <a:rPr lang="zh-CN" altLang="en-US" sz="2400" b="1">
                <a:solidFill>
                  <a:schemeClr val="bg1"/>
                </a:solidFill>
                <a:latin typeface="微软雅黑" panose="020B0503020204020204" charset="-122"/>
                <a:ea typeface="微软雅黑" panose="020B0503020204020204" charset="-122"/>
                <a:cs typeface="微软雅黑" panose="020B0503020204020204" charset="-122"/>
              </a:rPr>
              <a:t>°</a:t>
            </a:r>
            <a:r>
              <a:rPr lang="en-US" altLang="zh-CN" sz="2400" b="1">
                <a:solidFill>
                  <a:schemeClr val="bg1"/>
                </a:solidFill>
                <a:latin typeface="微软雅黑" panose="020B0503020204020204" charset="-122"/>
                <a:ea typeface="微软雅黑" panose="020B0503020204020204" charset="-122"/>
                <a:cs typeface="微软雅黑" panose="020B0503020204020204" charset="-122"/>
              </a:rPr>
              <a:t>N</a:t>
            </a:r>
            <a:endParaRPr lang="en-US" altLang="zh-CN" sz="2400" b="1">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7" name="文本框 16"/>
          <p:cNvSpPr txBox="1"/>
          <p:nvPr/>
        </p:nvSpPr>
        <p:spPr>
          <a:xfrm>
            <a:off x="4422775" y="2068195"/>
            <a:ext cx="942340" cy="460375"/>
          </a:xfrm>
          <a:prstGeom prst="rect">
            <a:avLst/>
          </a:prstGeom>
          <a:solidFill>
            <a:srgbClr val="FF0000"/>
          </a:solidFill>
        </p:spPr>
        <p:txBody>
          <a:bodyPr wrap="none" rtlCol="0">
            <a:spAutoFit/>
          </a:bodyPr>
          <a:p>
            <a:r>
              <a:rPr lang="en-US" altLang="zh-CN" sz="2400" b="1">
                <a:solidFill>
                  <a:schemeClr val="bg1"/>
                </a:solidFill>
                <a:latin typeface="微软雅黑" panose="020B0503020204020204" charset="-122"/>
                <a:ea typeface="微软雅黑" panose="020B0503020204020204" charset="-122"/>
                <a:cs typeface="微软雅黑" panose="020B0503020204020204" charset="-122"/>
              </a:rPr>
              <a:t>75</a:t>
            </a:r>
            <a:r>
              <a:rPr lang="zh-CN" altLang="en-US" sz="2400" b="1">
                <a:solidFill>
                  <a:schemeClr val="bg1"/>
                </a:solidFill>
                <a:latin typeface="微软雅黑" panose="020B0503020204020204" charset="-122"/>
                <a:ea typeface="微软雅黑" panose="020B0503020204020204" charset="-122"/>
                <a:cs typeface="微软雅黑" panose="020B0503020204020204" charset="-122"/>
              </a:rPr>
              <a:t>°</a:t>
            </a:r>
            <a:r>
              <a:rPr lang="en-US" altLang="zh-CN" sz="2400" b="1">
                <a:solidFill>
                  <a:schemeClr val="bg1"/>
                </a:solidFill>
                <a:latin typeface="微软雅黑" panose="020B0503020204020204" charset="-122"/>
                <a:ea typeface="微软雅黑" panose="020B0503020204020204" charset="-122"/>
                <a:cs typeface="微软雅黑" panose="020B0503020204020204" charset="-122"/>
              </a:rPr>
              <a:t>N</a:t>
            </a:r>
            <a:endParaRPr lang="en-US" altLang="zh-CN" sz="2400" b="1">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8" name="任意多边形 17"/>
          <p:cNvSpPr/>
          <p:nvPr/>
        </p:nvSpPr>
        <p:spPr>
          <a:xfrm>
            <a:off x="3086100" y="1195705"/>
            <a:ext cx="3706495" cy="1586865"/>
          </a:xfrm>
          <a:custGeom>
            <a:avLst/>
            <a:gdLst>
              <a:gd name="connisteX0" fmla="*/ 0 w 3706495"/>
              <a:gd name="connsiteY0" fmla="*/ 0 h 1587013"/>
              <a:gd name="connisteX1" fmla="*/ 43815 w 3706495"/>
              <a:gd name="connsiteY1" fmla="*/ 331470 h 1587013"/>
              <a:gd name="connisteX2" fmla="*/ 253365 w 3706495"/>
              <a:gd name="connsiteY2" fmla="*/ 697865 h 1587013"/>
              <a:gd name="connisteX3" fmla="*/ 558165 w 3706495"/>
              <a:gd name="connsiteY3" fmla="*/ 1020445 h 1587013"/>
              <a:gd name="connisteX4" fmla="*/ 994410 w 3706495"/>
              <a:gd name="connsiteY4" fmla="*/ 1386840 h 1587013"/>
              <a:gd name="connisteX5" fmla="*/ 1639570 w 3706495"/>
              <a:gd name="connsiteY5" fmla="*/ 1569720 h 1587013"/>
              <a:gd name="connisteX6" fmla="*/ 2224405 w 3706495"/>
              <a:gd name="connsiteY6" fmla="*/ 1552575 h 1587013"/>
              <a:gd name="connisteX7" fmla="*/ 2677795 w 3706495"/>
              <a:gd name="connsiteY7" fmla="*/ 1412875 h 1587013"/>
              <a:gd name="connisteX8" fmla="*/ 3192145 w 3706495"/>
              <a:gd name="connsiteY8" fmla="*/ 1081405 h 1587013"/>
              <a:gd name="connisteX9" fmla="*/ 3488690 w 3706495"/>
              <a:gd name="connsiteY9" fmla="*/ 628015 h 1587013"/>
              <a:gd name="connisteX10" fmla="*/ 3663315 w 3706495"/>
              <a:gd name="connsiteY10" fmla="*/ 226695 h 1587013"/>
              <a:gd name="connisteX11" fmla="*/ 3706495 w 3706495"/>
              <a:gd name="connsiteY11" fmla="*/ 8890 h 158701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Lst>
            <a:rect l="l" t="t" r="r" b="b"/>
            <a:pathLst>
              <a:path w="3706495" h="1587013">
                <a:moveTo>
                  <a:pt x="0" y="0"/>
                </a:moveTo>
                <a:cubicBezTo>
                  <a:pt x="4445" y="59055"/>
                  <a:pt x="-6985" y="191770"/>
                  <a:pt x="43815" y="331470"/>
                </a:cubicBezTo>
                <a:cubicBezTo>
                  <a:pt x="94615" y="471170"/>
                  <a:pt x="150495" y="560070"/>
                  <a:pt x="253365" y="697865"/>
                </a:cubicBezTo>
                <a:cubicBezTo>
                  <a:pt x="356235" y="835660"/>
                  <a:pt x="410210" y="882650"/>
                  <a:pt x="558165" y="1020445"/>
                </a:cubicBezTo>
                <a:cubicBezTo>
                  <a:pt x="706120" y="1158240"/>
                  <a:pt x="777875" y="1276985"/>
                  <a:pt x="994410" y="1386840"/>
                </a:cubicBezTo>
                <a:cubicBezTo>
                  <a:pt x="1210945" y="1496695"/>
                  <a:pt x="1393825" y="1536700"/>
                  <a:pt x="1639570" y="1569720"/>
                </a:cubicBezTo>
                <a:cubicBezTo>
                  <a:pt x="1885315" y="1602740"/>
                  <a:pt x="2016760" y="1583690"/>
                  <a:pt x="2224405" y="1552575"/>
                </a:cubicBezTo>
                <a:cubicBezTo>
                  <a:pt x="2432050" y="1521460"/>
                  <a:pt x="2484120" y="1506855"/>
                  <a:pt x="2677795" y="1412875"/>
                </a:cubicBezTo>
                <a:cubicBezTo>
                  <a:pt x="2871470" y="1318895"/>
                  <a:pt x="3030220" y="1238250"/>
                  <a:pt x="3192145" y="1081405"/>
                </a:cubicBezTo>
                <a:cubicBezTo>
                  <a:pt x="3354070" y="924560"/>
                  <a:pt x="3394710" y="798830"/>
                  <a:pt x="3488690" y="628015"/>
                </a:cubicBezTo>
                <a:cubicBezTo>
                  <a:pt x="3582670" y="457200"/>
                  <a:pt x="3619500" y="350520"/>
                  <a:pt x="3663315" y="226695"/>
                </a:cubicBezTo>
                <a:cubicBezTo>
                  <a:pt x="3707130" y="102870"/>
                  <a:pt x="3701415" y="44450"/>
                  <a:pt x="3706495" y="889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9" name="文本框 18"/>
          <p:cNvSpPr txBox="1"/>
          <p:nvPr/>
        </p:nvSpPr>
        <p:spPr>
          <a:xfrm>
            <a:off x="8939530" y="3890645"/>
            <a:ext cx="3252470" cy="1891665"/>
          </a:xfrm>
          <a:prstGeom prst="rect">
            <a:avLst/>
          </a:prstGeom>
          <a:noFill/>
        </p:spPr>
        <p:txBody>
          <a:bodyPr wrap="square" rtlCol="0">
            <a:spAutoFit/>
          </a:bodyPr>
          <a:p>
            <a:pPr fontAlgn="auto">
              <a:lnSpc>
                <a:spcPct val="150000"/>
              </a:lnSpc>
            </a:pPr>
            <a:r>
              <a:rPr lang="zh-CN" altLang="en-US" sz="2600" b="1">
                <a:solidFill>
                  <a:srgbClr val="C00000"/>
                </a:solidFill>
                <a:latin typeface="华文隶书" panose="02010800040101010101" charset="-122"/>
                <a:ea typeface="华文隶书" panose="02010800040101010101" charset="-122"/>
              </a:rPr>
              <a:t>你觉得俄罗斯的纬度位置对它的自然环境会产生何种影响？</a:t>
            </a:r>
            <a:endParaRPr lang="zh-CN" altLang="en-US" sz="2600" b="1">
              <a:solidFill>
                <a:srgbClr val="C00000"/>
              </a:solidFill>
              <a:latin typeface="华文隶书" panose="02010800040101010101" charset="-122"/>
              <a:ea typeface="华文隶书" panose="02010800040101010101" charset="-122"/>
            </a:endParaRPr>
          </a:p>
        </p:txBody>
      </p:sp>
      <p:sp>
        <p:nvSpPr>
          <p:cNvPr id="21" name="任意多边形 20"/>
          <p:cNvSpPr/>
          <p:nvPr/>
        </p:nvSpPr>
        <p:spPr>
          <a:xfrm>
            <a:off x="1277823" y="1195705"/>
            <a:ext cx="7366717" cy="3213474"/>
          </a:xfrm>
          <a:custGeom>
            <a:avLst/>
            <a:gdLst>
              <a:gd name="connsiteX0" fmla="*/ 58 w 11601"/>
              <a:gd name="connsiteY0" fmla="*/ 0 h 5060"/>
              <a:gd name="connsiteX1" fmla="*/ 17 w 11601"/>
              <a:gd name="connsiteY1" fmla="*/ 728 h 5060"/>
              <a:gd name="connsiteX2" fmla="*/ 306 w 11601"/>
              <a:gd name="connsiteY2" fmla="*/ 1854 h 5060"/>
              <a:gd name="connsiteX3" fmla="*/ 979 w 11601"/>
              <a:gd name="connsiteY3" fmla="*/ 2926 h 5060"/>
              <a:gd name="connsiteX4" fmla="*/ 2283 w 11601"/>
              <a:gd name="connsiteY4" fmla="*/ 4162 h 5060"/>
              <a:gd name="connsiteX5" fmla="*/ 3396 w 11601"/>
              <a:gd name="connsiteY5" fmla="*/ 4725 h 5060"/>
              <a:gd name="connsiteX6" fmla="*/ 4069 w 11601"/>
              <a:gd name="connsiteY6" fmla="*/ 4903 h 5060"/>
              <a:gd name="connsiteX7" fmla="*/ 4316 w 11601"/>
              <a:gd name="connsiteY7" fmla="*/ 4958 h 5060"/>
              <a:gd name="connsiteX8" fmla="*/ 5442 w 11601"/>
              <a:gd name="connsiteY8" fmla="*/ 5054 h 5060"/>
              <a:gd name="connsiteX9" fmla="*/ 6280 w 11601"/>
              <a:gd name="connsiteY9" fmla="*/ 5027 h 5060"/>
              <a:gd name="connsiteX10" fmla="*/ 7420 w 11601"/>
              <a:gd name="connsiteY10" fmla="*/ 4890 h 5060"/>
              <a:gd name="connsiteX11" fmla="*/ 9178 w 11601"/>
              <a:gd name="connsiteY11" fmla="*/ 4244 h 5060"/>
              <a:gd name="connsiteX12" fmla="*/ 10359 w 11601"/>
              <a:gd name="connsiteY12" fmla="*/ 3338 h 5060"/>
              <a:gd name="connsiteX13" fmla="*/ 10977 w 11601"/>
              <a:gd name="connsiteY13" fmla="*/ 2500 h 5060"/>
              <a:gd name="connsiteX14" fmla="*/ 11430 w 11601"/>
              <a:gd name="connsiteY14" fmla="*/ 1621 h 5060"/>
              <a:gd name="connsiteX15" fmla="*/ 11595 w 11601"/>
              <a:gd name="connsiteY15" fmla="*/ 783 h 5060"/>
              <a:gd name="connsiteX16" fmla="*/ 11554 w 11601"/>
              <a:gd name="connsiteY16" fmla="*/ 28 h 5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01" h="5061">
                <a:moveTo>
                  <a:pt x="58" y="0"/>
                </a:moveTo>
                <a:cubicBezTo>
                  <a:pt x="44" y="123"/>
                  <a:pt x="-33" y="357"/>
                  <a:pt x="17" y="728"/>
                </a:cubicBezTo>
                <a:cubicBezTo>
                  <a:pt x="67" y="1099"/>
                  <a:pt x="114" y="1414"/>
                  <a:pt x="306" y="1854"/>
                </a:cubicBezTo>
                <a:cubicBezTo>
                  <a:pt x="498" y="2294"/>
                  <a:pt x="584" y="2464"/>
                  <a:pt x="979" y="2926"/>
                </a:cubicBezTo>
                <a:cubicBezTo>
                  <a:pt x="1374" y="3388"/>
                  <a:pt x="1811" y="3830"/>
                  <a:pt x="2283" y="4162"/>
                </a:cubicBezTo>
                <a:cubicBezTo>
                  <a:pt x="2755" y="4494"/>
                  <a:pt x="3039" y="4577"/>
                  <a:pt x="3396" y="4725"/>
                </a:cubicBezTo>
                <a:cubicBezTo>
                  <a:pt x="3753" y="4873"/>
                  <a:pt x="3874" y="4829"/>
                  <a:pt x="4069" y="4903"/>
                </a:cubicBezTo>
                <a:cubicBezTo>
                  <a:pt x="4264" y="4977"/>
                  <a:pt x="4041" y="4928"/>
                  <a:pt x="4316" y="4958"/>
                </a:cubicBezTo>
                <a:cubicBezTo>
                  <a:pt x="4591" y="4988"/>
                  <a:pt x="5049" y="5040"/>
                  <a:pt x="5442" y="5054"/>
                </a:cubicBezTo>
                <a:cubicBezTo>
                  <a:pt x="5835" y="5068"/>
                  <a:pt x="5884" y="5060"/>
                  <a:pt x="6280" y="5027"/>
                </a:cubicBezTo>
                <a:cubicBezTo>
                  <a:pt x="6676" y="4994"/>
                  <a:pt x="6840" y="5047"/>
                  <a:pt x="7420" y="4890"/>
                </a:cubicBezTo>
                <a:cubicBezTo>
                  <a:pt x="8000" y="4733"/>
                  <a:pt x="8590" y="4554"/>
                  <a:pt x="9178" y="4244"/>
                </a:cubicBezTo>
                <a:cubicBezTo>
                  <a:pt x="9766" y="3934"/>
                  <a:pt x="9999" y="3687"/>
                  <a:pt x="10359" y="3338"/>
                </a:cubicBezTo>
                <a:cubicBezTo>
                  <a:pt x="10719" y="2989"/>
                  <a:pt x="10763" y="2843"/>
                  <a:pt x="10977" y="2500"/>
                </a:cubicBezTo>
                <a:cubicBezTo>
                  <a:pt x="11191" y="2157"/>
                  <a:pt x="11306" y="1964"/>
                  <a:pt x="11430" y="1621"/>
                </a:cubicBezTo>
                <a:cubicBezTo>
                  <a:pt x="11554" y="1278"/>
                  <a:pt x="11570" y="1102"/>
                  <a:pt x="11595" y="783"/>
                </a:cubicBezTo>
                <a:cubicBezTo>
                  <a:pt x="11620" y="464"/>
                  <a:pt x="11565" y="162"/>
                  <a:pt x="11554" y="28"/>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22" name="文本框 21"/>
          <p:cNvSpPr txBox="1"/>
          <p:nvPr/>
        </p:nvSpPr>
        <p:spPr>
          <a:xfrm>
            <a:off x="4321810" y="4409440"/>
            <a:ext cx="942340" cy="460375"/>
          </a:xfrm>
          <a:prstGeom prst="rect">
            <a:avLst/>
          </a:prstGeom>
          <a:solidFill>
            <a:srgbClr val="FF0000"/>
          </a:solidFill>
        </p:spPr>
        <p:txBody>
          <a:bodyPr wrap="none" rtlCol="0">
            <a:spAutoFit/>
          </a:bodyPr>
          <a:p>
            <a:r>
              <a:rPr lang="en-US" altLang="zh-CN" sz="2400" b="1">
                <a:solidFill>
                  <a:schemeClr val="bg1"/>
                </a:solidFill>
                <a:latin typeface="微软雅黑" panose="020B0503020204020204" charset="-122"/>
                <a:ea typeface="微软雅黑" panose="020B0503020204020204" charset="-122"/>
                <a:cs typeface="微软雅黑" panose="020B0503020204020204" charset="-122"/>
              </a:rPr>
              <a:t>60</a:t>
            </a:r>
            <a:r>
              <a:rPr lang="zh-CN" altLang="en-US" sz="2400" b="1">
                <a:solidFill>
                  <a:schemeClr val="bg1"/>
                </a:solidFill>
                <a:latin typeface="微软雅黑" panose="020B0503020204020204" charset="-122"/>
                <a:ea typeface="微软雅黑" panose="020B0503020204020204" charset="-122"/>
                <a:cs typeface="微软雅黑" panose="020B0503020204020204" charset="-122"/>
              </a:rPr>
              <a:t>°</a:t>
            </a:r>
            <a:r>
              <a:rPr lang="en-US" altLang="zh-CN" sz="2400" b="1">
                <a:solidFill>
                  <a:schemeClr val="bg1"/>
                </a:solidFill>
                <a:latin typeface="微软雅黑" panose="020B0503020204020204" charset="-122"/>
                <a:ea typeface="微软雅黑" panose="020B0503020204020204" charset="-122"/>
                <a:cs typeface="微软雅黑" panose="020B0503020204020204" charset="-122"/>
              </a:rPr>
              <a:t>N</a:t>
            </a:r>
            <a:endParaRPr lang="en-US" altLang="zh-CN" sz="2400" b="1">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3" name="任意多边形 22"/>
          <p:cNvSpPr/>
          <p:nvPr/>
        </p:nvSpPr>
        <p:spPr>
          <a:xfrm>
            <a:off x="2073275" y="1204595"/>
            <a:ext cx="5799455" cy="2494280"/>
          </a:xfrm>
          <a:custGeom>
            <a:avLst/>
            <a:gdLst>
              <a:gd name="connisteX0" fmla="*/ 0 w 5799455"/>
              <a:gd name="connsiteY0" fmla="*/ 0 h 2494319"/>
              <a:gd name="connisteX1" fmla="*/ 17780 w 5799455"/>
              <a:gd name="connsiteY1" fmla="*/ 313690 h 2494319"/>
              <a:gd name="connisteX2" fmla="*/ 95885 w 5799455"/>
              <a:gd name="connsiteY2" fmla="*/ 732790 h 2494319"/>
              <a:gd name="connisteX3" fmla="*/ 392430 w 5799455"/>
              <a:gd name="connsiteY3" fmla="*/ 1256030 h 2494319"/>
              <a:gd name="connisteX4" fmla="*/ 514985 w 5799455"/>
              <a:gd name="connsiteY4" fmla="*/ 1421765 h 2494319"/>
              <a:gd name="connisteX5" fmla="*/ 889635 w 5799455"/>
              <a:gd name="connsiteY5" fmla="*/ 1831340 h 2494319"/>
              <a:gd name="connisteX6" fmla="*/ 1325880 w 5799455"/>
              <a:gd name="connsiteY6" fmla="*/ 2118995 h 2494319"/>
              <a:gd name="connisteX7" fmla="*/ 2014855 w 5799455"/>
              <a:gd name="connsiteY7" fmla="*/ 2354580 h 2494319"/>
              <a:gd name="connisteX8" fmla="*/ 2956560 w 5799455"/>
              <a:gd name="connsiteY8" fmla="*/ 2494280 h 2494319"/>
              <a:gd name="connisteX9" fmla="*/ 3950970 w 5799455"/>
              <a:gd name="connsiteY9" fmla="*/ 2345690 h 2494319"/>
              <a:gd name="connisteX10" fmla="*/ 4613910 w 5799455"/>
              <a:gd name="connsiteY10" fmla="*/ 2023110 h 2494319"/>
              <a:gd name="connisteX11" fmla="*/ 5040630 w 5799455"/>
              <a:gd name="connsiteY11" fmla="*/ 1718310 h 2494319"/>
              <a:gd name="connisteX12" fmla="*/ 5380990 w 5799455"/>
              <a:gd name="connsiteY12" fmla="*/ 1334135 h 2494319"/>
              <a:gd name="connisteX13" fmla="*/ 5695315 w 5799455"/>
              <a:gd name="connsiteY13" fmla="*/ 706120 h 2494319"/>
              <a:gd name="connisteX14" fmla="*/ 5799455 w 5799455"/>
              <a:gd name="connsiteY14" fmla="*/ 52070 h 249431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Lst>
            <a:rect l="l" t="t" r="r" b="b"/>
            <a:pathLst>
              <a:path w="5799455" h="2494320">
                <a:moveTo>
                  <a:pt x="0" y="0"/>
                </a:moveTo>
                <a:cubicBezTo>
                  <a:pt x="1905" y="54610"/>
                  <a:pt x="-1270" y="167005"/>
                  <a:pt x="17780" y="313690"/>
                </a:cubicBezTo>
                <a:cubicBezTo>
                  <a:pt x="36830" y="460375"/>
                  <a:pt x="20955" y="544195"/>
                  <a:pt x="95885" y="732790"/>
                </a:cubicBezTo>
                <a:cubicBezTo>
                  <a:pt x="170815" y="921385"/>
                  <a:pt x="308610" y="1118235"/>
                  <a:pt x="392430" y="1256030"/>
                </a:cubicBezTo>
                <a:cubicBezTo>
                  <a:pt x="476250" y="1393825"/>
                  <a:pt x="415290" y="1306830"/>
                  <a:pt x="514985" y="1421765"/>
                </a:cubicBezTo>
                <a:cubicBezTo>
                  <a:pt x="614680" y="1536700"/>
                  <a:pt x="727710" y="1691640"/>
                  <a:pt x="889635" y="1831340"/>
                </a:cubicBezTo>
                <a:cubicBezTo>
                  <a:pt x="1051560" y="1971040"/>
                  <a:pt x="1101090" y="2014220"/>
                  <a:pt x="1325880" y="2118995"/>
                </a:cubicBezTo>
                <a:cubicBezTo>
                  <a:pt x="1550670" y="2223770"/>
                  <a:pt x="1688465" y="2279650"/>
                  <a:pt x="2014855" y="2354580"/>
                </a:cubicBezTo>
                <a:cubicBezTo>
                  <a:pt x="2341245" y="2429510"/>
                  <a:pt x="2569210" y="2496185"/>
                  <a:pt x="2956560" y="2494280"/>
                </a:cubicBezTo>
                <a:cubicBezTo>
                  <a:pt x="3343910" y="2492375"/>
                  <a:pt x="3619500" y="2439670"/>
                  <a:pt x="3950970" y="2345690"/>
                </a:cubicBezTo>
                <a:cubicBezTo>
                  <a:pt x="4282440" y="2251710"/>
                  <a:pt x="4396105" y="2148840"/>
                  <a:pt x="4613910" y="2023110"/>
                </a:cubicBezTo>
                <a:cubicBezTo>
                  <a:pt x="4831715" y="1897380"/>
                  <a:pt x="4886960" y="1856105"/>
                  <a:pt x="5040630" y="1718310"/>
                </a:cubicBezTo>
                <a:cubicBezTo>
                  <a:pt x="5194300" y="1580515"/>
                  <a:pt x="5250180" y="1536700"/>
                  <a:pt x="5380990" y="1334135"/>
                </a:cubicBezTo>
                <a:cubicBezTo>
                  <a:pt x="5511800" y="1131570"/>
                  <a:pt x="5611495" y="962660"/>
                  <a:pt x="5695315" y="706120"/>
                </a:cubicBezTo>
                <a:cubicBezTo>
                  <a:pt x="5779135" y="449580"/>
                  <a:pt x="5784850" y="170180"/>
                  <a:pt x="5799455" y="52070"/>
                </a:cubicBezTo>
              </a:path>
            </a:pathLst>
          </a:custGeom>
          <a:noFill/>
          <a:ln w="381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文本框 23"/>
          <p:cNvSpPr txBox="1"/>
          <p:nvPr/>
        </p:nvSpPr>
        <p:spPr>
          <a:xfrm>
            <a:off x="4284980" y="3198495"/>
            <a:ext cx="1217295" cy="460375"/>
          </a:xfrm>
          <a:prstGeom prst="rect">
            <a:avLst/>
          </a:prstGeom>
          <a:solidFill>
            <a:srgbClr val="0070C0"/>
          </a:solidFill>
        </p:spPr>
        <p:txBody>
          <a:bodyPr wrap="none" rtlCol="0">
            <a:spAutoFit/>
          </a:bodyPr>
          <a:p>
            <a:r>
              <a:rPr lang="en-US" altLang="zh-CN" sz="2400" b="1">
                <a:solidFill>
                  <a:schemeClr val="bg1"/>
                </a:solidFill>
                <a:latin typeface="微软雅黑" panose="020B0503020204020204" charset="-122"/>
                <a:ea typeface="微软雅黑" panose="020B0503020204020204" charset="-122"/>
                <a:cs typeface="微软雅黑" panose="020B0503020204020204" charset="-122"/>
              </a:rPr>
              <a:t>66.5</a:t>
            </a:r>
            <a:r>
              <a:rPr lang="zh-CN" altLang="en-US" sz="2400" b="1">
                <a:solidFill>
                  <a:schemeClr val="bg1"/>
                </a:solidFill>
                <a:latin typeface="微软雅黑" panose="020B0503020204020204" charset="-122"/>
                <a:ea typeface="微软雅黑" panose="020B0503020204020204" charset="-122"/>
                <a:cs typeface="微软雅黑" panose="020B0503020204020204" charset="-122"/>
              </a:rPr>
              <a:t>°</a:t>
            </a:r>
            <a:r>
              <a:rPr lang="en-US" altLang="zh-CN" sz="2400" b="1">
                <a:solidFill>
                  <a:schemeClr val="bg1"/>
                </a:solidFill>
                <a:latin typeface="微软雅黑" panose="020B0503020204020204" charset="-122"/>
                <a:ea typeface="微软雅黑" panose="020B0503020204020204" charset="-122"/>
                <a:cs typeface="微软雅黑" panose="020B0503020204020204" charset="-122"/>
              </a:rPr>
              <a:t>N</a:t>
            </a:r>
            <a:endParaRPr lang="en-US" altLang="zh-CN" sz="2400" b="1">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7" name="任意多边形 26"/>
          <p:cNvSpPr/>
          <p:nvPr/>
        </p:nvSpPr>
        <p:spPr>
          <a:xfrm>
            <a:off x="547370" y="2652395"/>
            <a:ext cx="8258810" cy="2903855"/>
          </a:xfrm>
          <a:custGeom>
            <a:avLst/>
            <a:gdLst>
              <a:gd name="connisteX0" fmla="*/ 0 w 8258810"/>
              <a:gd name="connsiteY0" fmla="*/ 671195 h 2903855"/>
              <a:gd name="connisteX1" fmla="*/ 174625 w 8258810"/>
              <a:gd name="connsiteY1" fmla="*/ 959485 h 2903855"/>
              <a:gd name="connisteX2" fmla="*/ 549275 w 8258810"/>
              <a:gd name="connsiteY2" fmla="*/ 1412875 h 2903855"/>
              <a:gd name="connisteX3" fmla="*/ 1133475 w 8258810"/>
              <a:gd name="connsiteY3" fmla="*/ 1936115 h 2903855"/>
              <a:gd name="connisteX4" fmla="*/ 1604645 w 8258810"/>
              <a:gd name="connsiteY4" fmla="*/ 2223770 h 2903855"/>
              <a:gd name="connisteX5" fmla="*/ 2738120 w 8258810"/>
              <a:gd name="connsiteY5" fmla="*/ 2660015 h 2903855"/>
              <a:gd name="connisteX6" fmla="*/ 3453130 w 8258810"/>
              <a:gd name="connsiteY6" fmla="*/ 2825750 h 2903855"/>
              <a:gd name="connisteX7" fmla="*/ 4839970 w 8258810"/>
              <a:gd name="connsiteY7" fmla="*/ 2903855 h 2903855"/>
              <a:gd name="connisteX8" fmla="*/ 5773420 w 8258810"/>
              <a:gd name="connsiteY8" fmla="*/ 2729865 h 2903855"/>
              <a:gd name="connisteX9" fmla="*/ 6671310 w 8258810"/>
              <a:gd name="connsiteY9" fmla="*/ 2450465 h 2903855"/>
              <a:gd name="connisteX10" fmla="*/ 7317105 w 8258810"/>
              <a:gd name="connsiteY10" fmla="*/ 2171700 h 2903855"/>
              <a:gd name="connisteX11" fmla="*/ 7892415 w 8258810"/>
              <a:gd name="connsiteY11" fmla="*/ 1770380 h 2903855"/>
              <a:gd name="connisteX12" fmla="*/ 8258810 w 8258810"/>
              <a:gd name="connsiteY12" fmla="*/ 1412875 h 2903855"/>
              <a:gd name="connisteX13" fmla="*/ 7430135 w 8258810"/>
              <a:gd name="connsiteY13" fmla="*/ 549275 h 2903855"/>
              <a:gd name="connisteX14" fmla="*/ 7168515 w 8258810"/>
              <a:gd name="connsiteY14" fmla="*/ 767080 h 2903855"/>
              <a:gd name="connisteX15" fmla="*/ 7020560 w 8258810"/>
              <a:gd name="connsiteY15" fmla="*/ 932815 h 2903855"/>
              <a:gd name="connisteX16" fmla="*/ 6732270 w 8258810"/>
              <a:gd name="connsiteY16" fmla="*/ 1151255 h 2903855"/>
              <a:gd name="connisteX17" fmla="*/ 6278880 w 8258810"/>
              <a:gd name="connsiteY17" fmla="*/ 1377950 h 2903855"/>
              <a:gd name="connisteX18" fmla="*/ 5642610 w 8258810"/>
              <a:gd name="connsiteY18" fmla="*/ 1595755 h 2903855"/>
              <a:gd name="connisteX19" fmla="*/ 5145405 w 8258810"/>
              <a:gd name="connsiteY19" fmla="*/ 1717675 h 2903855"/>
              <a:gd name="connisteX20" fmla="*/ 4578350 w 8258810"/>
              <a:gd name="connsiteY20" fmla="*/ 1744345 h 2903855"/>
              <a:gd name="connisteX21" fmla="*/ 4020185 w 8258810"/>
              <a:gd name="connsiteY21" fmla="*/ 1752600 h 2903855"/>
              <a:gd name="connisteX22" fmla="*/ 3453130 w 8258810"/>
              <a:gd name="connsiteY22" fmla="*/ 1700530 h 2903855"/>
              <a:gd name="connisteX23" fmla="*/ 2790825 w 8258810"/>
              <a:gd name="connsiteY23" fmla="*/ 1534795 h 2903855"/>
              <a:gd name="connisteX24" fmla="*/ 2337435 w 8258810"/>
              <a:gd name="connsiteY24" fmla="*/ 1325245 h 2903855"/>
              <a:gd name="connisteX25" fmla="*/ 1857375 w 8258810"/>
              <a:gd name="connsiteY25" fmla="*/ 959485 h 2903855"/>
              <a:gd name="connisteX26" fmla="*/ 1395095 w 8258810"/>
              <a:gd name="connsiteY26" fmla="*/ 488315 h 2903855"/>
              <a:gd name="connisteX27" fmla="*/ 1037590 w 8258810"/>
              <a:gd name="connsiteY27" fmla="*/ 0 h 2903855"/>
              <a:gd name="connisteX28" fmla="*/ 0 w 8258810"/>
              <a:gd name="connsiteY28" fmla="*/ 671195 h 290385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Lst>
            <a:rect l="l" t="t" r="r" b="b"/>
            <a:pathLst>
              <a:path w="8258810" h="2903855">
                <a:moveTo>
                  <a:pt x="0" y="671195"/>
                </a:moveTo>
                <a:lnTo>
                  <a:pt x="174625" y="959485"/>
                </a:lnTo>
                <a:lnTo>
                  <a:pt x="549275" y="1412875"/>
                </a:lnTo>
                <a:lnTo>
                  <a:pt x="1133475" y="1936115"/>
                </a:lnTo>
                <a:lnTo>
                  <a:pt x="1604645" y="2223770"/>
                </a:lnTo>
                <a:lnTo>
                  <a:pt x="2738120" y="2660015"/>
                </a:lnTo>
                <a:lnTo>
                  <a:pt x="3453130" y="2825750"/>
                </a:lnTo>
                <a:lnTo>
                  <a:pt x="4839970" y="2903855"/>
                </a:lnTo>
                <a:lnTo>
                  <a:pt x="5773420" y="2729865"/>
                </a:lnTo>
                <a:lnTo>
                  <a:pt x="6671310" y="2450465"/>
                </a:lnTo>
                <a:lnTo>
                  <a:pt x="7317105" y="2171700"/>
                </a:lnTo>
                <a:lnTo>
                  <a:pt x="7892415" y="1770380"/>
                </a:lnTo>
                <a:lnTo>
                  <a:pt x="8258810" y="1412875"/>
                </a:lnTo>
                <a:lnTo>
                  <a:pt x="7430135" y="549275"/>
                </a:lnTo>
                <a:lnTo>
                  <a:pt x="7168515" y="767080"/>
                </a:lnTo>
                <a:lnTo>
                  <a:pt x="7020560" y="932815"/>
                </a:lnTo>
                <a:lnTo>
                  <a:pt x="6732270" y="1151255"/>
                </a:lnTo>
                <a:lnTo>
                  <a:pt x="6278880" y="1377950"/>
                </a:lnTo>
                <a:lnTo>
                  <a:pt x="5642610" y="1595755"/>
                </a:lnTo>
                <a:lnTo>
                  <a:pt x="5145405" y="1717675"/>
                </a:lnTo>
                <a:lnTo>
                  <a:pt x="4578350" y="1744345"/>
                </a:lnTo>
                <a:lnTo>
                  <a:pt x="4020185" y="1752600"/>
                </a:lnTo>
                <a:lnTo>
                  <a:pt x="3453130" y="1700530"/>
                </a:lnTo>
                <a:lnTo>
                  <a:pt x="2790825" y="1534795"/>
                </a:lnTo>
                <a:lnTo>
                  <a:pt x="2337435" y="1325245"/>
                </a:lnTo>
                <a:lnTo>
                  <a:pt x="1857375" y="959485"/>
                </a:lnTo>
                <a:lnTo>
                  <a:pt x="1395095" y="488315"/>
                </a:lnTo>
                <a:lnTo>
                  <a:pt x="1037590" y="0"/>
                </a:lnTo>
                <a:lnTo>
                  <a:pt x="0" y="671195"/>
                </a:lnTo>
                <a:close/>
              </a:path>
            </a:pathLst>
          </a:custGeom>
          <a:solidFill>
            <a:srgbClr val="FF33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文本框 28"/>
          <p:cNvSpPr txBox="1"/>
          <p:nvPr/>
        </p:nvSpPr>
        <p:spPr>
          <a:xfrm>
            <a:off x="4321810" y="4783455"/>
            <a:ext cx="1163955" cy="521970"/>
          </a:xfrm>
          <a:prstGeom prst="rect">
            <a:avLst/>
          </a:prstGeom>
          <a:noFill/>
        </p:spPr>
        <p:txBody>
          <a:bodyPr wrap="square" rtlCol="0">
            <a:spAutoFit/>
          </a:bodyPr>
          <a:p>
            <a:r>
              <a:rPr lang="zh-CN" altLang="en-US" sz="2800" b="1">
                <a:solidFill>
                  <a:schemeClr val="bg1"/>
                </a:solidFill>
                <a:latin typeface="华文隶书" panose="02010800040101010101" charset="-122"/>
                <a:ea typeface="华文隶书" panose="02010800040101010101" charset="-122"/>
              </a:rPr>
              <a:t>温带</a:t>
            </a:r>
            <a:endParaRPr lang="zh-CN" altLang="en-US" sz="2800" b="1">
              <a:solidFill>
                <a:schemeClr val="bg1"/>
              </a:solidFill>
              <a:latin typeface="华文隶书" panose="02010800040101010101" charset="-122"/>
              <a:ea typeface="华文隶书" panose="02010800040101010101" charset="-122"/>
            </a:endParaRPr>
          </a:p>
        </p:txBody>
      </p:sp>
      <p:sp>
        <p:nvSpPr>
          <p:cNvPr id="30" name="任意多边形 29"/>
          <p:cNvSpPr/>
          <p:nvPr/>
        </p:nvSpPr>
        <p:spPr>
          <a:xfrm>
            <a:off x="1602740" y="1949450"/>
            <a:ext cx="6898005" cy="2441575"/>
          </a:xfrm>
          <a:custGeom>
            <a:avLst/>
            <a:gdLst>
              <a:gd name="connisteX0" fmla="*/ 17145 w 6898005"/>
              <a:gd name="connsiteY0" fmla="*/ 688340 h 2441575"/>
              <a:gd name="connisteX1" fmla="*/ 182880 w 6898005"/>
              <a:gd name="connsiteY1" fmla="*/ 976630 h 2441575"/>
              <a:gd name="connisteX2" fmla="*/ 575310 w 6898005"/>
              <a:gd name="connsiteY2" fmla="*/ 1395095 h 2441575"/>
              <a:gd name="connisteX3" fmla="*/ 1011555 w 6898005"/>
              <a:gd name="connsiteY3" fmla="*/ 1822450 h 2441575"/>
              <a:gd name="connisteX4" fmla="*/ 1412875 w 6898005"/>
              <a:gd name="connsiteY4" fmla="*/ 2066290 h 2441575"/>
              <a:gd name="connisteX5" fmla="*/ 2084070 w 6898005"/>
              <a:gd name="connsiteY5" fmla="*/ 2336800 h 2441575"/>
              <a:gd name="connisteX6" fmla="*/ 2520315 w 6898005"/>
              <a:gd name="connsiteY6" fmla="*/ 2406650 h 2441575"/>
              <a:gd name="connisteX7" fmla="*/ 3557905 w 6898005"/>
              <a:gd name="connsiteY7" fmla="*/ 2441575 h 2441575"/>
              <a:gd name="connisteX8" fmla="*/ 4194810 w 6898005"/>
              <a:gd name="connsiteY8" fmla="*/ 2389505 h 2441575"/>
              <a:gd name="connisteX9" fmla="*/ 4970780 w 6898005"/>
              <a:gd name="connsiteY9" fmla="*/ 2171065 h 2441575"/>
              <a:gd name="connisteX10" fmla="*/ 5746750 w 6898005"/>
              <a:gd name="connsiteY10" fmla="*/ 1796415 h 2441575"/>
              <a:gd name="connisteX11" fmla="*/ 6339840 w 6898005"/>
              <a:gd name="connsiteY11" fmla="*/ 1290320 h 2441575"/>
              <a:gd name="connisteX12" fmla="*/ 6793230 w 6898005"/>
              <a:gd name="connsiteY12" fmla="*/ 584200 h 2441575"/>
              <a:gd name="connisteX13" fmla="*/ 6898005 w 6898005"/>
              <a:gd name="connsiteY13" fmla="*/ 365760 h 2441575"/>
              <a:gd name="connisteX14" fmla="*/ 6148070 w 6898005"/>
              <a:gd name="connsiteY14" fmla="*/ 0 h 2441575"/>
              <a:gd name="connisteX15" fmla="*/ 6026150 w 6898005"/>
              <a:gd name="connsiteY15" fmla="*/ 287655 h 2441575"/>
              <a:gd name="connisteX16" fmla="*/ 5799455 w 6898005"/>
              <a:gd name="connsiteY16" fmla="*/ 654050 h 2441575"/>
              <a:gd name="connisteX17" fmla="*/ 5372100 w 6898005"/>
              <a:gd name="connsiteY17" fmla="*/ 1107440 h 2441575"/>
              <a:gd name="connisteX18" fmla="*/ 4744085 w 6898005"/>
              <a:gd name="connsiteY18" fmla="*/ 1473835 h 2441575"/>
              <a:gd name="connisteX19" fmla="*/ 4133850 w 6898005"/>
              <a:gd name="connsiteY19" fmla="*/ 1682750 h 2441575"/>
              <a:gd name="connisteX20" fmla="*/ 3514090 w 6898005"/>
              <a:gd name="connsiteY20" fmla="*/ 1752600 h 2441575"/>
              <a:gd name="connisteX21" fmla="*/ 2528570 w 6898005"/>
              <a:gd name="connsiteY21" fmla="*/ 1630680 h 2441575"/>
              <a:gd name="connisteX22" fmla="*/ 1944370 w 6898005"/>
              <a:gd name="connsiteY22" fmla="*/ 1473835 h 2441575"/>
              <a:gd name="connisteX23" fmla="*/ 1639570 w 6898005"/>
              <a:gd name="connsiteY23" fmla="*/ 1273175 h 2441575"/>
              <a:gd name="connisteX24" fmla="*/ 1403985 w 6898005"/>
              <a:gd name="connsiteY24" fmla="*/ 1089660 h 2441575"/>
              <a:gd name="connisteX25" fmla="*/ 1116330 w 6898005"/>
              <a:gd name="connsiteY25" fmla="*/ 810895 h 2441575"/>
              <a:gd name="connisteX26" fmla="*/ 793115 w 6898005"/>
              <a:gd name="connsiteY26" fmla="*/ 435610 h 2441575"/>
              <a:gd name="connisteX27" fmla="*/ 732155 w 6898005"/>
              <a:gd name="connsiteY27" fmla="*/ 278765 h 2441575"/>
              <a:gd name="connisteX28" fmla="*/ 0 w 6898005"/>
              <a:gd name="connsiteY28" fmla="*/ 723265 h 244157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Lst>
            <a:rect l="l" t="t" r="r" b="b"/>
            <a:pathLst>
              <a:path w="6898005" h="2441575">
                <a:moveTo>
                  <a:pt x="17145" y="688340"/>
                </a:moveTo>
                <a:lnTo>
                  <a:pt x="182880" y="976630"/>
                </a:lnTo>
                <a:lnTo>
                  <a:pt x="575310" y="1395095"/>
                </a:lnTo>
                <a:lnTo>
                  <a:pt x="1011555" y="1822450"/>
                </a:lnTo>
                <a:lnTo>
                  <a:pt x="1412875" y="2066290"/>
                </a:lnTo>
                <a:lnTo>
                  <a:pt x="2084070" y="2336800"/>
                </a:lnTo>
                <a:lnTo>
                  <a:pt x="2520315" y="2406650"/>
                </a:lnTo>
                <a:lnTo>
                  <a:pt x="3557905" y="2441575"/>
                </a:lnTo>
                <a:lnTo>
                  <a:pt x="4194810" y="2389505"/>
                </a:lnTo>
                <a:lnTo>
                  <a:pt x="4970780" y="2171065"/>
                </a:lnTo>
                <a:lnTo>
                  <a:pt x="5746750" y="1796415"/>
                </a:lnTo>
                <a:lnTo>
                  <a:pt x="6339840" y="1290320"/>
                </a:lnTo>
                <a:lnTo>
                  <a:pt x="6793230" y="584200"/>
                </a:lnTo>
                <a:lnTo>
                  <a:pt x="6898005" y="365760"/>
                </a:lnTo>
                <a:lnTo>
                  <a:pt x="6148070" y="0"/>
                </a:lnTo>
                <a:lnTo>
                  <a:pt x="6026150" y="287655"/>
                </a:lnTo>
                <a:lnTo>
                  <a:pt x="5799455" y="654050"/>
                </a:lnTo>
                <a:lnTo>
                  <a:pt x="5372100" y="1107440"/>
                </a:lnTo>
                <a:lnTo>
                  <a:pt x="4744085" y="1473835"/>
                </a:lnTo>
                <a:lnTo>
                  <a:pt x="4133850" y="1682750"/>
                </a:lnTo>
                <a:lnTo>
                  <a:pt x="3514090" y="1752600"/>
                </a:lnTo>
                <a:lnTo>
                  <a:pt x="2528570" y="1630680"/>
                </a:lnTo>
                <a:lnTo>
                  <a:pt x="1944370" y="1473835"/>
                </a:lnTo>
                <a:lnTo>
                  <a:pt x="1639570" y="1273175"/>
                </a:lnTo>
                <a:lnTo>
                  <a:pt x="1403985" y="1089660"/>
                </a:lnTo>
                <a:lnTo>
                  <a:pt x="1116330" y="810895"/>
                </a:lnTo>
                <a:lnTo>
                  <a:pt x="793115" y="435610"/>
                </a:lnTo>
                <a:lnTo>
                  <a:pt x="732155" y="278765"/>
                </a:lnTo>
                <a:lnTo>
                  <a:pt x="0" y="723265"/>
                </a:lnTo>
              </a:path>
            </a:pathLst>
          </a:custGeom>
          <a:solidFill>
            <a:srgbClr val="0132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文本框 30"/>
          <p:cNvSpPr txBox="1"/>
          <p:nvPr/>
        </p:nvSpPr>
        <p:spPr>
          <a:xfrm>
            <a:off x="4211955" y="3773170"/>
            <a:ext cx="1521460" cy="521970"/>
          </a:xfrm>
          <a:prstGeom prst="rect">
            <a:avLst/>
          </a:prstGeom>
          <a:noFill/>
        </p:spPr>
        <p:txBody>
          <a:bodyPr wrap="square" rtlCol="0">
            <a:spAutoFit/>
          </a:bodyPr>
          <a:p>
            <a:r>
              <a:rPr lang="zh-CN" altLang="en-US" sz="2800" b="1">
                <a:solidFill>
                  <a:schemeClr val="bg1"/>
                </a:solidFill>
                <a:latin typeface="华文隶书" panose="02010800040101010101" charset="-122"/>
                <a:ea typeface="华文隶书" panose="02010800040101010101" charset="-122"/>
              </a:rPr>
              <a:t>亚寒带</a:t>
            </a:r>
            <a:endParaRPr lang="zh-CN" altLang="en-US" sz="2800" b="1">
              <a:solidFill>
                <a:schemeClr val="bg1"/>
              </a:solidFill>
              <a:latin typeface="华文隶书" panose="02010800040101010101" charset="-122"/>
              <a:ea typeface="华文隶书" panose="02010800040101010101" charset="-122"/>
            </a:endParaRPr>
          </a:p>
        </p:txBody>
      </p:sp>
      <p:sp>
        <p:nvSpPr>
          <p:cNvPr id="32" name="任意多边形 31"/>
          <p:cNvSpPr/>
          <p:nvPr/>
        </p:nvSpPr>
        <p:spPr>
          <a:xfrm>
            <a:off x="2305227" y="1552428"/>
            <a:ext cx="5491338" cy="2150635"/>
          </a:xfrm>
          <a:custGeom>
            <a:avLst/>
            <a:gdLst>
              <a:gd name="connsiteX0" fmla="*/ 87 w 8647"/>
              <a:gd name="connsiteY0" fmla="*/ 1036 h 3386"/>
              <a:gd name="connsiteX1" fmla="*/ 294 w 8647"/>
              <a:gd name="connsiteY1" fmla="*/ 1489 h 3386"/>
              <a:gd name="connsiteX2" fmla="*/ 870 w 8647"/>
              <a:gd name="connsiteY2" fmla="*/ 2107 h 3386"/>
              <a:gd name="connsiteX3" fmla="*/ 1475 w 8647"/>
              <a:gd name="connsiteY3" fmla="*/ 2643 h 3386"/>
              <a:gd name="connsiteX4" fmla="*/ 2395 w 8647"/>
              <a:gd name="connsiteY4" fmla="*/ 3138 h 3386"/>
              <a:gd name="connsiteX5" fmla="*/ 3356 w 8647"/>
              <a:gd name="connsiteY5" fmla="*/ 3289 h 3386"/>
              <a:gd name="connsiteX6" fmla="*/ 4551 w 8647"/>
              <a:gd name="connsiteY6" fmla="*/ 3385 h 3386"/>
              <a:gd name="connsiteX7" fmla="*/ 5554 w 8647"/>
              <a:gd name="connsiteY7" fmla="*/ 3234 h 3386"/>
              <a:gd name="connsiteX8" fmla="*/ 6748 w 8647"/>
              <a:gd name="connsiteY8" fmla="*/ 2781 h 3386"/>
              <a:gd name="connsiteX9" fmla="*/ 7449 w 8647"/>
              <a:gd name="connsiteY9" fmla="*/ 2314 h 3386"/>
              <a:gd name="connsiteX10" fmla="*/ 8108 w 8647"/>
              <a:gd name="connsiteY10" fmla="*/ 1599 h 3386"/>
              <a:gd name="connsiteX11" fmla="*/ 8603 w 8647"/>
              <a:gd name="connsiteY11" fmla="*/ 678 h 3386"/>
              <a:gd name="connsiteX12" fmla="*/ 8575 w 8647"/>
              <a:gd name="connsiteY12" fmla="*/ 665 h 3386"/>
              <a:gd name="connsiteX13" fmla="*/ 8369 w 8647"/>
              <a:gd name="connsiteY13" fmla="*/ 541 h 3386"/>
              <a:gd name="connsiteX14" fmla="*/ 6886 w 8647"/>
              <a:gd name="connsiteY14" fmla="*/ 19 h 3386"/>
              <a:gd name="connsiteX15" fmla="*/ 6652 w 8647"/>
              <a:gd name="connsiteY15" fmla="*/ 665 h 3386"/>
              <a:gd name="connsiteX16" fmla="*/ 6213 w 8647"/>
              <a:gd name="connsiteY16" fmla="*/ 1132 h 3386"/>
              <a:gd name="connsiteX17" fmla="*/ 5540 w 8647"/>
              <a:gd name="connsiteY17" fmla="*/ 1599 h 3386"/>
              <a:gd name="connsiteX18" fmla="*/ 5087 w 8647"/>
              <a:gd name="connsiteY18" fmla="*/ 1777 h 3386"/>
              <a:gd name="connsiteX19" fmla="*/ 4551 w 8647"/>
              <a:gd name="connsiteY19" fmla="*/ 1901 h 3386"/>
              <a:gd name="connsiteX20" fmla="*/ 4084 w 8647"/>
              <a:gd name="connsiteY20" fmla="*/ 1942 h 3386"/>
              <a:gd name="connsiteX21" fmla="*/ 3219 w 8647"/>
              <a:gd name="connsiteY21" fmla="*/ 1791 h 3386"/>
              <a:gd name="connsiteX22" fmla="*/ 2656 w 8647"/>
              <a:gd name="connsiteY22" fmla="*/ 1489 h 3386"/>
              <a:gd name="connsiteX23" fmla="*/ 2065 w 8647"/>
              <a:gd name="connsiteY23" fmla="*/ 981 h 3386"/>
              <a:gd name="connsiteX24" fmla="*/ 1626 w 8647"/>
              <a:gd name="connsiteY24" fmla="*/ 569 h 3386"/>
              <a:gd name="connsiteX25" fmla="*/ 1447 w 8647"/>
              <a:gd name="connsiteY25" fmla="*/ 321 h 3386"/>
              <a:gd name="connsiteX26" fmla="*/ 87 w 8647"/>
              <a:gd name="connsiteY26" fmla="*/ 1036 h 3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8" h="3387">
                <a:moveTo>
                  <a:pt x="87" y="1036"/>
                </a:moveTo>
                <a:cubicBezTo>
                  <a:pt x="-138" y="1281"/>
                  <a:pt x="124" y="1288"/>
                  <a:pt x="294" y="1489"/>
                </a:cubicBezTo>
                <a:cubicBezTo>
                  <a:pt x="464" y="1690"/>
                  <a:pt x="634" y="1876"/>
                  <a:pt x="870" y="2107"/>
                </a:cubicBezTo>
                <a:cubicBezTo>
                  <a:pt x="1106" y="2339"/>
                  <a:pt x="1170" y="2437"/>
                  <a:pt x="1475" y="2643"/>
                </a:cubicBezTo>
                <a:cubicBezTo>
                  <a:pt x="1780" y="2849"/>
                  <a:pt x="2019" y="3009"/>
                  <a:pt x="2395" y="3138"/>
                </a:cubicBezTo>
                <a:cubicBezTo>
                  <a:pt x="2771" y="3267"/>
                  <a:pt x="2925" y="3240"/>
                  <a:pt x="3356" y="3289"/>
                </a:cubicBezTo>
                <a:cubicBezTo>
                  <a:pt x="3787" y="3338"/>
                  <a:pt x="4111" y="3396"/>
                  <a:pt x="4551" y="3385"/>
                </a:cubicBezTo>
                <a:cubicBezTo>
                  <a:pt x="4991" y="3374"/>
                  <a:pt x="5115" y="3355"/>
                  <a:pt x="5554" y="3234"/>
                </a:cubicBezTo>
                <a:cubicBezTo>
                  <a:pt x="5993" y="3113"/>
                  <a:pt x="6369" y="2965"/>
                  <a:pt x="6748" y="2781"/>
                </a:cubicBezTo>
                <a:cubicBezTo>
                  <a:pt x="7127" y="2597"/>
                  <a:pt x="7177" y="2550"/>
                  <a:pt x="7449" y="2314"/>
                </a:cubicBezTo>
                <a:cubicBezTo>
                  <a:pt x="7721" y="2077"/>
                  <a:pt x="7877" y="1926"/>
                  <a:pt x="8108" y="1599"/>
                </a:cubicBezTo>
                <a:cubicBezTo>
                  <a:pt x="8339" y="1272"/>
                  <a:pt x="8510" y="865"/>
                  <a:pt x="8603" y="678"/>
                </a:cubicBezTo>
                <a:cubicBezTo>
                  <a:pt x="8696" y="491"/>
                  <a:pt x="8622" y="692"/>
                  <a:pt x="8575" y="665"/>
                </a:cubicBezTo>
                <a:cubicBezTo>
                  <a:pt x="8528" y="638"/>
                  <a:pt x="8701" y="667"/>
                  <a:pt x="8369" y="541"/>
                </a:cubicBezTo>
                <a:cubicBezTo>
                  <a:pt x="8037" y="415"/>
                  <a:pt x="6938" y="-107"/>
                  <a:pt x="6886" y="19"/>
                </a:cubicBezTo>
                <a:cubicBezTo>
                  <a:pt x="6834" y="145"/>
                  <a:pt x="6787" y="442"/>
                  <a:pt x="6652" y="665"/>
                </a:cubicBezTo>
                <a:cubicBezTo>
                  <a:pt x="6517" y="888"/>
                  <a:pt x="6435" y="945"/>
                  <a:pt x="6213" y="1132"/>
                </a:cubicBezTo>
                <a:cubicBezTo>
                  <a:pt x="5991" y="1319"/>
                  <a:pt x="5765" y="1470"/>
                  <a:pt x="5540" y="1599"/>
                </a:cubicBezTo>
                <a:cubicBezTo>
                  <a:pt x="5315" y="1728"/>
                  <a:pt x="5285" y="1717"/>
                  <a:pt x="5087" y="1777"/>
                </a:cubicBezTo>
                <a:cubicBezTo>
                  <a:pt x="4889" y="1837"/>
                  <a:pt x="4752" y="1868"/>
                  <a:pt x="4551" y="1901"/>
                </a:cubicBezTo>
                <a:cubicBezTo>
                  <a:pt x="4350" y="1934"/>
                  <a:pt x="4350" y="1964"/>
                  <a:pt x="4084" y="1942"/>
                </a:cubicBezTo>
                <a:cubicBezTo>
                  <a:pt x="3818" y="1920"/>
                  <a:pt x="3505" y="1882"/>
                  <a:pt x="3219" y="1791"/>
                </a:cubicBezTo>
                <a:cubicBezTo>
                  <a:pt x="2933" y="1700"/>
                  <a:pt x="2887" y="1651"/>
                  <a:pt x="2656" y="1489"/>
                </a:cubicBezTo>
                <a:cubicBezTo>
                  <a:pt x="2425" y="1327"/>
                  <a:pt x="2271" y="1165"/>
                  <a:pt x="2065" y="981"/>
                </a:cubicBezTo>
                <a:cubicBezTo>
                  <a:pt x="1859" y="797"/>
                  <a:pt x="1750" y="701"/>
                  <a:pt x="1626" y="569"/>
                </a:cubicBezTo>
                <a:cubicBezTo>
                  <a:pt x="1502" y="437"/>
                  <a:pt x="1488" y="382"/>
                  <a:pt x="1447" y="321"/>
                </a:cubicBezTo>
                <a:cubicBezTo>
                  <a:pt x="1406" y="260"/>
                  <a:pt x="312" y="791"/>
                  <a:pt x="87" y="1036"/>
                </a:cubicBezTo>
                <a:close/>
              </a:path>
            </a:pathLst>
          </a:cu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文本框 32"/>
          <p:cNvSpPr txBox="1"/>
          <p:nvPr/>
        </p:nvSpPr>
        <p:spPr>
          <a:xfrm>
            <a:off x="4132580" y="2878455"/>
            <a:ext cx="1521460" cy="521970"/>
          </a:xfrm>
          <a:prstGeom prst="rect">
            <a:avLst/>
          </a:prstGeom>
          <a:noFill/>
        </p:spPr>
        <p:txBody>
          <a:bodyPr wrap="square" rtlCol="0">
            <a:spAutoFit/>
          </a:bodyPr>
          <a:p>
            <a:pPr algn="ctr"/>
            <a:r>
              <a:rPr lang="zh-CN" altLang="en-US" sz="2800" b="1">
                <a:solidFill>
                  <a:schemeClr val="tx1"/>
                </a:solidFill>
                <a:latin typeface="华文隶书" panose="02010800040101010101" charset="-122"/>
                <a:ea typeface="华文隶书" panose="02010800040101010101" charset="-122"/>
              </a:rPr>
              <a:t>寒带</a:t>
            </a:r>
            <a:endParaRPr lang="zh-CN" altLang="en-US" sz="2800" b="1">
              <a:solidFill>
                <a:schemeClr val="tx1"/>
              </a:solidFill>
              <a:latin typeface="华文隶书" panose="02010800040101010101" charset="-122"/>
              <a:ea typeface="华文隶书" panose="02010800040101010101" charset="-122"/>
            </a:endParaRPr>
          </a:p>
        </p:txBody>
      </p:sp>
      <p:sp>
        <p:nvSpPr>
          <p:cNvPr id="34" name="文本框 33"/>
          <p:cNvSpPr txBox="1"/>
          <p:nvPr/>
        </p:nvSpPr>
        <p:spPr>
          <a:xfrm>
            <a:off x="9292590" y="6021070"/>
            <a:ext cx="2320925" cy="645160"/>
          </a:xfrm>
          <a:prstGeom prst="rect">
            <a:avLst/>
          </a:prstGeom>
          <a:noFill/>
        </p:spPr>
        <p:txBody>
          <a:bodyPr wrap="none" rtlCol="0" anchor="t">
            <a:spAutoFit/>
          </a:bodyPr>
          <a:p>
            <a:pPr fontAlgn="auto">
              <a:lnSpc>
                <a:spcPct val="150000"/>
              </a:lnSpc>
            </a:pPr>
            <a:r>
              <a:rPr lang="zh-CN" altLang="en-US" sz="2400" b="1">
                <a:solidFill>
                  <a:srgbClr val="FF0000"/>
                </a:solidFill>
                <a:latin typeface="华文中宋" panose="02010600040101010101" charset="-122"/>
                <a:ea typeface="华文中宋" panose="02010600040101010101" charset="-122"/>
                <a:sym typeface="+mn-ea"/>
              </a:rPr>
              <a:t>纬度高，气温低</a:t>
            </a:r>
            <a:endParaRPr lang="zh-CN" altLang="en-US" sz="2400" b="1">
              <a:solidFill>
                <a:srgbClr val="FF0000"/>
              </a:solidFill>
              <a:latin typeface="华文中宋" panose="02010600040101010101" charset="-122"/>
              <a:ea typeface="华文中宋" panose="02010600040101010101" charset="-122"/>
              <a:sym typeface="+mn-ea"/>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animBg="1"/>
      <p:bldP spid="15" grpId="0" animBg="1"/>
      <p:bldP spid="18" grpId="0" animBg="1"/>
      <p:bldP spid="17" grpId="0" animBg="1"/>
      <p:bldP spid="13" grpId="0" animBg="1"/>
      <p:bldP spid="19" grpId="0"/>
      <p:bldP spid="22" grpId="0" animBg="1"/>
      <p:bldP spid="21" grpId="0" animBg="1"/>
      <p:bldP spid="24" grpId="0" animBg="1"/>
      <p:bldP spid="23" grpId="0" animBg="1"/>
      <p:bldP spid="27" grpId="0" bldLvl="0" animBg="1"/>
      <p:bldP spid="29" grpId="0"/>
      <p:bldP spid="30" grpId="0" animBg="1"/>
      <p:bldP spid="31" grpId="0"/>
      <p:bldP spid="32" grpId="0" animBg="1"/>
      <p:bldP spid="33" grpId="0"/>
      <p:bldP spid="34" grpId="0"/>
    </p:bldLst>
  </p:timing>
</p:sld>
</file>

<file path=ppt/tags/tag1.xml><?xml version="1.0" encoding="utf-8"?>
<p:tagLst xmlns:p="http://schemas.openxmlformats.org/presentationml/2006/main">
  <p:tag name="KSO_WM_UNIT_IGNORE_FIXCOLOR" val="1"/>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TEXT_FILL_FORE_SCHEMECOLOR_INDEX_BRIGHTNESS" val="0"/>
  <p:tag name="KSO_WM_UNIT_TEXT_FILL_FORE_SCHEMECOLOR_INDEX" val="13"/>
  <p:tag name="KSO_WM_UNIT_TEXT_FILL_TYPE" val="1"/>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 name="KSO_WM_UNIT_TEXT_FILL_FORE_SCHEMECOLOR_INDEX_BRIGHTNESS" val="0"/>
  <p:tag name="KSO_WM_UNIT_TEXT_FILL_FORE_SCHEMECOLOR_INDEX" val="13"/>
  <p:tag name="KSO_WM_UNIT_TEXT_FILL_TYPE" val="1"/>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 name="KSO_WM_UNIT_TEXT_FILL_FORE_SCHEMECOLOR_INDEX_BRIGHTNESS" val="0"/>
  <p:tag name="KSO_WM_UNIT_TEXT_FILL_FORE_SCHEMECOLOR_INDEX" val="13"/>
  <p:tag name="KSO_WM_UNIT_TEXT_FILL_TYPE" val="1"/>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 name="KSO_WM_UNIT_TEXT_FILL_FORE_SCHEMECOLOR_INDEX_BRIGHTNESS" val="0"/>
  <p:tag name="KSO_WM_UNIT_TEXT_FILL_FORE_SCHEMECOLOR_INDEX" val="13"/>
  <p:tag name="KSO_WM_UNIT_TEXT_FILL_TYPE" val="1"/>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 name="KSO_WM_UNIT_TEXT_FILL_FORE_SCHEMECOLOR_INDEX_BRIGHTNESS" val="0"/>
  <p:tag name="KSO_WM_UNIT_TEXT_FILL_FORE_SCHEMECOLOR_INDEX" val="13"/>
  <p:tag name="KSO_WM_UNIT_TEXT_FILL_TYPE" val="1"/>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INDEX" val="169"/>
  <p:tag name="KSO_WM_UNIT_TEXT_FILL_FORE_SCHEMECOLOR_INDEX_BRIGHTNESS" val="0"/>
  <p:tag name="KSO_WM_UNIT_TEXT_FILL_FORE_SCHEMECOLOR_INDEX" val="13"/>
  <p:tag name="KSO_WM_UNIT_TEXT_FILL_TYPE" val="1"/>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INDEX" val="169"/>
  <p:tag name="KSO_WM_UNIT_TEXT_FILL_FORE_SCHEMECOLOR_INDEX_BRIGHTNESS" val="0"/>
  <p:tag name="KSO_WM_UNIT_TEXT_FILL_FORE_SCHEMECOLOR_INDEX" val="13"/>
  <p:tag name="KSO_WM_UNIT_TEXT_FILL_TYPE" val="1"/>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UNIT_TEXT_FILL_FORE_SCHEMECOLOR_INDEX_BRIGHTNESS" val="0"/>
  <p:tag name="KSO_WM_UNIT_TEXT_FILL_FORE_SCHEMECOLOR_INDEX" val="13"/>
  <p:tag name="KSO_WM_UNIT_TEXT_FILL_TYPE" val="1"/>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UNIT_TEXT_FILL_FORE_SCHEMECOLOR_INDEX_BRIGHTNESS" val="0"/>
  <p:tag name="KSO_WM_UNIT_TEXT_FILL_FORE_SCHEMECOLOR_INDEX" val="13"/>
  <p:tag name="KSO_WM_UNIT_TEXT_FILL_TYPE" val="1"/>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UNIT_TEXT_FILL_FORE_SCHEMECOLOR_INDEX_BRIGHTNESS" val="0"/>
  <p:tag name="KSO_WM_UNIT_TEXT_FILL_FORE_SCHEMECOLOR_INDEX" val="13"/>
  <p:tag name="KSO_WM_UNIT_TEXT_FILL_TYPE" val="1"/>
</p:tagLst>
</file>

<file path=ppt/tags/tag109.xml><?xml version="1.0" encoding="utf-8"?>
<p:tagLst xmlns:p="http://schemas.openxmlformats.org/presentationml/2006/main">
  <p:tag name="KSO_WM_TEMPLATE_SUBCATEGORY" val="0"/>
  <p:tag name="KSO_WM_TEMPLATE_MASTER_TYPE" val="1"/>
  <p:tag name="KSO_WM_TEMPLATE_COLOR_TYPE" val="0"/>
  <p:tag name="KSO_WM_TAG_VERSION" val="1.0"/>
  <p:tag name="KSO_WM_BEAUTIFY_FLAG" val="#wm#"/>
  <p:tag name="KSO_WM_TEMPLATE_CATEGORY" val="custom"/>
  <p:tag name="KSO_WM_TEMPLATE_INDEX" val="169"/>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TEXT_FILL_FORE_SCHEMECOLOR_INDEX_BRIGHTNESS" val="0"/>
  <p:tag name="KSO_WM_UNIT_TEXT_FILL_FORE_SCHEMECOLOR_INDEX" val="13"/>
  <p:tag name="KSO_WM_UNIT_TEXT_FILL_TYPE" val="1"/>
</p:tagLst>
</file>

<file path=ppt/tags/tag110.xml><?xml version="1.0" encoding="utf-8"?>
<p:tagLst xmlns:p="http://schemas.openxmlformats.org/presentationml/2006/main">
  <p:tag name="KSO_WM_BEAUTIFY_FLAG" val="#wm#"/>
  <p:tag name="KSO_WM_TAG_VERSION" val="1.0"/>
  <p:tag name="KSO_WM_TEMPLATE_CATEGORY" val="custom"/>
  <p:tag name="KSO_WM_TEMPLATE_INDEX" val="20209348"/>
</p:tagLst>
</file>

<file path=ppt/tags/tag111.xml><?xml version="1.0" encoding="utf-8"?>
<p:tagLst xmlns:p="http://schemas.openxmlformats.org/presentationml/2006/main">
  <p:tag name="KSO_WM_BEAUTIFY_FLAG" val="#wm#"/>
  <p:tag name="KSO_WM_TAG_VERSION" val="1.0"/>
  <p:tag name="KSO_WM_TEMPLATE_CATEGORY" val="custom"/>
  <p:tag name="KSO_WM_TEMPLATE_INDEX" val="20209348"/>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09348_1*i*1"/>
  <p:tag name="KSO_WM_TEMPLATE_CATEGORY" val="custom"/>
  <p:tag name="KSO_WM_TEMPLATE_INDEX" val="20209348"/>
  <p:tag name="KSO_WM_UNIT_LAYERLEVEL" val="1"/>
  <p:tag name="KSO_WM_TAG_VERSION" val="1.0"/>
  <p:tag name="KSO_WM_BEAUTIFY_FLAG" val="#wm#"/>
  <p:tag name="KSO_WM_UNIT_BLOCK" val="0"/>
  <p:tag name="KSO_WM_UNIT_SM_LIMIT_TYPE" val="3"/>
  <p:tag name="KSO_WM_UNIT_DEC_AREA_ID" val="78f9cd1ef0104aadb772b1d982fe1e92"/>
  <p:tag name="KSO_WM_UNIT_DECORATE_INFO" val="{&quot;DecorateInfoH&quot;:{&quot;IsAbs&quot;:true},&quot;DecorateInfoW&quot;:{&quot;IsAbs&quot;:false},&quot;DecorateInfoX&quot;:{&quot;IsAbs&quot;:true,&quot;Pos&quot;:1},&quot;DecorateInfoY&quot;:{&quot;IsAbs&quot;:true,&quot;Pos&quot;:0},&quot;ReferentInfo&quot;:{&quot;Id&quot;:&quot;d8f90b21478246819c80279cea98ce02&quot;,&quot;X&quot;:{&quot;Pos&quot;:1},&quot;Y&quot;:{&quot;Pos&quot;:2}}}"/>
  <p:tag name="KSO_WM_CHIP_GROUPID" val="5ebe67080ac41c4a0a525700"/>
  <p:tag name="KSO_WM_CHIP_XID" val="5ebe67080ac41c4a0a525701"/>
  <p:tag name="KSO_WM_ASSEMBLE_CHIP_INDEX" val="b1d92316846a4a20a5043875d48b964c"/>
  <p:tag name="KSO_WM_UNIT_LINE_FORE_SCHEMECOLOR_INDEX_BRIGHTNESS" val="0.25"/>
  <p:tag name="KSO_WM_UNIT_LINE_FORE_SCHEMECOLOR_INDEX" val="13"/>
  <p:tag name="KSO_WM_UNIT_LINE_FILL_TYPE" val="2"/>
  <p:tag name="KSO_WM_TEMPLATE_ASSEMBLE_XID" val="5f15ba998050c250ba663cda"/>
  <p:tag name="KSO_WM_TEMPLATE_ASSEMBLE_GROUPID" val="5f15ba998050c250ba663cda"/>
</p:tagLst>
</file>

<file path=ppt/tags/tag113.xml><?xml version="1.0" encoding="utf-8"?>
<p:tagLst xmlns:p="http://schemas.openxmlformats.org/presentationml/2006/main">
  <p:tag name="KSO_WM_UNIT_ISCONTENTSTITLE" val="0"/>
  <p:tag name="KSO_WM_UNIT_ISNUMDGMTITLE" val="0"/>
  <p:tag name="KSO_WM_UNIT_PRESET_TEXT" val="单/击/此/处/添/加/副/标/题/内/容"/>
  <p:tag name="KSO_WM_UNIT_NOCLEAR" val="0"/>
  <p:tag name="KSO_WM_UNIT_VALUE" val="26"/>
  <p:tag name="KSO_WM_UNIT_HIGHLIGHT" val="0"/>
  <p:tag name="KSO_WM_UNIT_COMPATIBLE" val="0"/>
  <p:tag name="KSO_WM_UNIT_DIAGRAM_ISNUMVISUAL" val="0"/>
  <p:tag name="KSO_WM_UNIT_DIAGRAM_ISREFERUNIT" val="0"/>
  <p:tag name="KSO_WM_UNIT_TYPE" val="b"/>
  <p:tag name="KSO_WM_UNIT_INDEX" val="1"/>
  <p:tag name="KSO_WM_UNIT_ID" val="custom20209348_1*b*1"/>
  <p:tag name="KSO_WM_TEMPLATE_CATEGORY" val="custom"/>
  <p:tag name="KSO_WM_TEMPLATE_INDEX" val="20209348"/>
  <p:tag name="KSO_WM_UNIT_LAYERLEVEL" val="1"/>
  <p:tag name="KSO_WM_TAG_VERSION" val="1.0"/>
  <p:tag name="KSO_WM_BEAUTIFY_FLAG" val="#wm#"/>
  <p:tag name="KSO_WM_UNIT_DEFAULT_FONT" val="18;24;2"/>
  <p:tag name="KSO_WM_UNIT_BLOCK" val="0"/>
  <p:tag name="KSO_WM_UNIT_DEC_AREA_ID" val="ff93757ab96d4f1cabea58098d3a02a6"/>
  <p:tag name="KSO_WM_CHIP_GROUPID" val="5ebe67080ac41c4a0a525700"/>
  <p:tag name="KSO_WM_CHIP_XID" val="5ebe67080ac41c4a0a525701"/>
  <p:tag name="KSO_WM_ASSEMBLE_CHIP_INDEX" val="b1d92316846a4a20a5043875d48b964c"/>
  <p:tag name="KSO_WM_UNIT_TEXT_FILL_FORE_SCHEMECOLOR_INDEX_BRIGHTNESS" val="0.35"/>
  <p:tag name="KSO_WM_UNIT_TEXT_FILL_FORE_SCHEMECOLOR_INDEX" val="13"/>
  <p:tag name="KSO_WM_UNIT_TEXT_FILL_TYPE" val="1"/>
  <p:tag name="KSO_WM_TEMPLATE_ASSEMBLE_XID" val="5f15ba998050c250ba663cda"/>
  <p:tag name="KSO_WM_TEMPLATE_ASSEMBLE_GROUPID" val="5f15ba998050c250ba663cda"/>
</p:tagLst>
</file>

<file path=ppt/tags/tag114.xml><?xml version="1.0" encoding="utf-8"?>
<p:tagLst xmlns:p="http://schemas.openxmlformats.org/presentationml/2006/main">
  <p:tag name="KSO_WM_UNIT_ISCONTENTSTITLE" val="0"/>
  <p:tag name="KSO_WM_UNIT_ISNUMDGMTITLE" val="0"/>
  <p:tag name="KSO_WM_UNIT_PRESET_TEXT" val="单击编辑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custom20209348_1*a*1"/>
  <p:tag name="KSO_WM_TEMPLATE_CATEGORY" val="custom"/>
  <p:tag name="KSO_WM_TEMPLATE_INDEX" val="20209348"/>
  <p:tag name="KSO_WM_UNIT_LAYERLEVEL" val="1"/>
  <p:tag name="KSO_WM_TAG_VERSION" val="1.0"/>
  <p:tag name="KSO_WM_BEAUTIFY_FLAG" val="#wm#"/>
  <p:tag name="KSO_WM_UNIT_DEFAULT_FONT" val="56;72;4"/>
  <p:tag name="KSO_WM_UNIT_BLOCK" val="0"/>
  <p:tag name="KSO_WM_UNIT_DEC_AREA_ID" val="d8f90b21478246819c80279cea98ce02"/>
  <p:tag name="KSO_WM_CHIP_GROUPID" val="5ebe67080ac41c4a0a525700"/>
  <p:tag name="KSO_WM_CHIP_XID" val="5ebe67080ac41c4a0a525701"/>
  <p:tag name="KSO_WM_ASSEMBLE_CHIP_INDEX" val="b1d92316846a4a20a5043875d48b964c"/>
  <p:tag name="KSO_WM_UNIT_TEXT_FILL_FORE_SCHEMECOLOR_INDEX_BRIGHTNESS" val="0.15"/>
  <p:tag name="KSO_WM_UNIT_TEXT_FILL_FORE_SCHEMECOLOR_INDEX" val="13"/>
  <p:tag name="KSO_WM_UNIT_TEXT_FILL_TYPE" val="1"/>
  <p:tag name="KSO_WM_TEMPLATE_ASSEMBLE_XID" val="5f15ba998050c250ba663cda"/>
  <p:tag name="KSO_WM_TEMPLATE_ASSEMBLE_GROUPID" val="5f15ba998050c250ba663cda"/>
</p:tagLst>
</file>

<file path=ppt/tags/tag115.xml><?xml version="1.0" encoding="utf-8"?>
<p:tagLst xmlns:p="http://schemas.openxmlformats.org/presentationml/2006/main">
  <p:tag name="KSO_WM_CHIP_INFOS" val="{&quot;layout_type&quot;:&quot;formiddle4&quot;,&quot;slide_type&quot;:[&quot;title&quot;],&quot;aspect_ratio&quot;:&quot;16:9&quot;}"/>
  <p:tag name="KSO_WM_CHIP_XID" val="5ebe041a0ac41c4a0a52557f"/>
  <p:tag name="KSO_WM_CHIP_FILLPROP" val="[[{&quot;fill_id&quot;:&quot;a4c0727b8e904b97a0aae8e5481eb2d6&quot;,&quot;fill_align&quot;:&quot;cm&quot;,&quot;text_align&quot;:&quot;cm&quot;,&quot;text_direction&quot;:&quot;horizontal&quot;,&quot;chip_types&quot;:[&quot;text&quot;,&quot;header&quot;]}]]"/>
  <p:tag name="KSO_WM_SLIDE_ID" val="custom20209348_1"/>
  <p:tag name="KSO_WM_TEMPLATE_SUBCATEGORY" val="21"/>
  <p:tag name="KSO_WM_TEMPLATE_MASTER_TYPE" val="1"/>
  <p:tag name="KSO_WM_TEMPLATE_COLOR_TYPE" val="1"/>
  <p:tag name="KSO_WM_SLIDE_TYPE" val="title"/>
  <p:tag name="KSO_WM_SLIDE_SUBTYPE" val="pureTxt"/>
  <p:tag name="KSO_WM_SLIDE_ITEM_CNT" val="0"/>
  <p:tag name="KSO_WM_SLIDE_INDEX" val="1"/>
  <p:tag name="KSO_WM_SLIDE_SIZE" val="700*180"/>
  <p:tag name="KSO_WM_SLIDE_POSITION" val="130*140"/>
  <p:tag name="KSO_WM_TAG_VERSION" val="1.0"/>
  <p:tag name="KSO_WM_BEAUTIFY_FLAG" val="#wm#"/>
  <p:tag name="KSO_WM_TEMPLATE_CATEGORY" val="custom"/>
  <p:tag name="KSO_WM_TEMPLATE_INDEX" val="20209348"/>
  <p:tag name="KSO_WM_SLIDE_LAYOUT" val="a_b"/>
  <p:tag name="KSO_WM_SLIDE_LAYOUT_CNT" val="1_1"/>
  <p:tag name="KSO_WM_CHIP_GROUPID" val="5ebf6661ddc3daf3fef3f760"/>
  <p:tag name="KSO_WM_SLIDE_LAYOUT_INFO" val="{&quot;id&quot;:&quot;2020-07-20T23:41:28&quot;,&quot;maxSize&quot;:{&quot;size1&quot;:51.0568297209563},&quot;minSize&quot;:{&quot;size1&quot;:36.256829720956304},&quot;normalSize&quot;:{&quot;size1&quot;:36.256829720956304},&quot;subLayout&quot;:[{&quot;id&quot;:&quot;2020-07-20T23:41:28&quot;,&quot;margin&quot;:{&quot;bottom&quot;:0.6049200296401978,&quot;left&quot;:7.4474005699157715,&quot;right&quot;:7.439821720123291,&quot;top&quot;:4.954394817352295},&quot;type&quot;:0},{&quot;id&quot;:&quot;2020-07-20T23:41:28&quot;,&quot;margin&quot;:{&quot;bottom&quot;:7.732375621795654,&quot;left&quot;:7.4474005699157715,&quot;right&quot;:7.439821720123291,&quot;top&quot;:0.31759387254714966},&quot;type&quot;:0}],&quot;type&quot;:0}"/>
  <p:tag name="KSO_WM_SLIDE_BK_DARK_LIGHT" val="2"/>
  <p:tag name="KSO_WM_SLIDE_BACKGROUND_TYPE" val="general"/>
  <p:tag name="KSO_WM_SLIDE_SUPPORT_FEATURE_TYPE" val="0"/>
  <p:tag name="KSO_WM_TEMPLATE_MASTER_THUMB_INDEX" val="13"/>
  <p:tag name="KSO_WM_TEMPLATE_ASSEMBLE_XID" val="5f15ba998050c250ba663cda"/>
  <p:tag name="KSO_WM_TEMPLATE_ASSEMBLE_GROUPID" val="5f15ba998050c250ba663cda"/>
  <p:tag name="KSO_WM_SPECIAL_SOURCE" val="bdnull"/>
</p:tagLst>
</file>

<file path=ppt/tags/tag116.xml><?xml version="1.0" encoding="utf-8"?>
<p:tagLst xmlns:p="http://schemas.openxmlformats.org/presentationml/2006/main">
  <p:tag name="KSO_WM_BEAUTIFY_FLAG" val="#wm#"/>
  <p:tag name="KSO_WM_TEMPLATE_CATEGORY" val="custom"/>
  <p:tag name="KSO_WM_TEMPLATE_INDEX" val="20209348"/>
  <p:tag name="KSO_WM_SPECIAL_SOURCE" val="bdnull"/>
</p:tagLst>
</file>

<file path=ppt/tags/tag117.xml><?xml version="1.0" encoding="utf-8"?>
<p:tagLst xmlns:p="http://schemas.openxmlformats.org/presentationml/2006/main">
  <p:tag name="KSO_WM_BEAUTIFY_FLAG" val="#wm#"/>
  <p:tag name="KSO_WM_TEMPLATE_CATEGORY" val="custom"/>
  <p:tag name="KSO_WM_TEMPLATE_INDEX" val="20209348"/>
  <p:tag name="KSO_WM_SPECIAL_SOURCE" val="bdnull"/>
</p:tagLst>
</file>

<file path=ppt/tags/tag118.xml><?xml version="1.0" encoding="utf-8"?>
<p:tagLst xmlns:p="http://schemas.openxmlformats.org/presentationml/2006/main">
  <p:tag name="KSO_WM_BEAUTIFY_FLAG" val="#wm#"/>
  <p:tag name="KSO_WM_TEMPLATE_CATEGORY" val="custom"/>
  <p:tag name="KSO_WM_TEMPLATE_INDEX" val="20209348"/>
  <p:tag name="KSO_WM_SPECIAL_SOURCE" val="bdnull"/>
</p:tagLst>
</file>

<file path=ppt/tags/tag119.xml><?xml version="1.0" encoding="utf-8"?>
<p:tagLst xmlns:p="http://schemas.openxmlformats.org/presentationml/2006/main">
  <p:tag name="KSO_WM_BEAUTIFY_FLAG" val="#wm#"/>
  <p:tag name="KSO_WM_TEMPLATE_CATEGORY" val="custom"/>
  <p:tag name="KSO_WM_TEMPLATE_INDEX" val="20209348"/>
  <p:tag name="KSO_WM_SPECIAL_SOURCE" val="bdnull"/>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TEXT_FILL_FORE_SCHEMECOLOR_INDEX_BRIGHTNESS" val="0"/>
  <p:tag name="KSO_WM_UNIT_TEXT_FILL_FORE_SCHEMECOLOR_INDEX" val="13"/>
  <p:tag name="KSO_WM_UNIT_TEXT_FILL_TYPE" val="1"/>
</p:tagLst>
</file>

<file path=ppt/tags/tag120.xml><?xml version="1.0" encoding="utf-8"?>
<p:tagLst xmlns:p="http://schemas.openxmlformats.org/presentationml/2006/main">
  <p:tag name="KSO_WM_BEAUTIFY_FLAG" val="#wm#"/>
  <p:tag name="KSO_WM_TEMPLATE_CATEGORY" val="custom"/>
  <p:tag name="KSO_WM_TEMPLATE_INDEX" val="20209348"/>
  <p:tag name="KSO_WM_SPECIAL_SOURCE" val="bdnull"/>
</p:tagLst>
</file>

<file path=ppt/tags/tag121.xml><?xml version="1.0" encoding="utf-8"?>
<p:tagLst xmlns:p="http://schemas.openxmlformats.org/presentationml/2006/main">
  <p:tag name="KSO_WM_BEAUTIFY_FLAG" val="#wm#"/>
  <p:tag name="KSO_WM_TEMPLATE_CATEGORY" val="custom"/>
  <p:tag name="KSO_WM_TEMPLATE_INDEX" val="20209348"/>
  <p:tag name="KSO_WM_SPECIAL_SOURCE" val="bdnull"/>
</p:tagLst>
</file>

<file path=ppt/tags/tag122.xml><?xml version="1.0" encoding="utf-8"?>
<p:tagLst xmlns:p="http://schemas.openxmlformats.org/presentationml/2006/main">
  <p:tag name="KSO_WM_BEAUTIFY_FLAG" val="#wm#"/>
  <p:tag name="KSO_WM_TEMPLATE_CATEGORY" val="custom"/>
  <p:tag name="KSO_WM_TEMPLATE_INDEX" val="20209348"/>
  <p:tag name="KSO_WM_SPECIAL_SOURCE" val="bdnull"/>
</p:tagLst>
</file>

<file path=ppt/tags/tag123.xml><?xml version="1.0" encoding="utf-8"?>
<p:tagLst xmlns:p="http://schemas.openxmlformats.org/presentationml/2006/main">
  <p:tag name="KSO_WM_BEAUTIFY_FLAG" val="#wm#"/>
  <p:tag name="KSO_WM_TEMPLATE_CATEGORY" val="custom"/>
  <p:tag name="KSO_WM_TEMPLATE_INDEX" val="20209348"/>
  <p:tag name="KSO_WM_SPECIAL_SOURCE" val="bdnull"/>
</p:tagLst>
</file>

<file path=ppt/tags/tag124.xml><?xml version="1.0" encoding="utf-8"?>
<p:tagLst xmlns:p="http://schemas.openxmlformats.org/presentationml/2006/main">
  <p:tag name="KSO_WM_BEAUTIFY_FLAG" val="#wm#"/>
  <p:tag name="KSO_WM_TEMPLATE_CATEGORY" val="custom"/>
  <p:tag name="KSO_WM_TEMPLATE_INDEX" val="20209348"/>
  <p:tag name="KSO_WM_SPECIAL_SOURCE" val="bdnull"/>
</p:tagLst>
</file>

<file path=ppt/tags/tag125.xml><?xml version="1.0" encoding="utf-8"?>
<p:tagLst xmlns:p="http://schemas.openxmlformats.org/presentationml/2006/main">
  <p:tag name="KSO_WM_BEAUTIFY_FLAG" val="#wm#"/>
  <p:tag name="KSO_WM_TEMPLATE_CATEGORY" val="custom"/>
  <p:tag name="KSO_WM_TEMPLATE_INDEX" val="20209348"/>
  <p:tag name="KSO_WM_SPECIAL_SOURCE" val="bdnull"/>
</p:tagLst>
</file>

<file path=ppt/tags/tag126.xml><?xml version="1.0" encoding="utf-8"?>
<p:tagLst xmlns:p="http://schemas.openxmlformats.org/presentationml/2006/main">
  <p:tag name="KSO_WM_BEAUTIFY_FLAG" val="#wm#"/>
  <p:tag name="KSO_WM_TEMPLATE_CATEGORY" val="custom"/>
  <p:tag name="KSO_WM_TEMPLATE_INDEX" val="20209348"/>
  <p:tag name="KSO_WM_SPECIAL_SOURCE" val="bdnull"/>
</p:tagLst>
</file>

<file path=ppt/tags/tag127.xml><?xml version="1.0" encoding="utf-8"?>
<p:tagLst xmlns:p="http://schemas.openxmlformats.org/presentationml/2006/main">
  <p:tag name="KSO_WM_BEAUTIFY_FLAG" val="#wm#"/>
  <p:tag name="KSO_WM_TEMPLATE_CATEGORY" val="custom"/>
  <p:tag name="KSO_WM_TEMPLATE_INDEX" val="20209348"/>
  <p:tag name="KSO_WM_SPECIAL_SOURCE" val="bdnull"/>
</p:tagLst>
</file>

<file path=ppt/tags/tag128.xml><?xml version="1.0" encoding="utf-8"?>
<p:tagLst xmlns:p="http://schemas.openxmlformats.org/presentationml/2006/main">
  <p:tag name="KSO_WM_BEAUTIFY_FLAG" val="#wm#"/>
  <p:tag name="KSO_WM_TEMPLATE_CATEGORY" val="custom"/>
  <p:tag name="KSO_WM_TEMPLATE_INDEX" val="20209348"/>
  <p:tag name="KSO_WM_SPECIAL_SOURCE" val="bdnull"/>
</p:tagLst>
</file>

<file path=ppt/tags/tag129.xml><?xml version="1.0" encoding="utf-8"?>
<p:tagLst xmlns:p="http://schemas.openxmlformats.org/presentationml/2006/main">
  <p:tag name="KSO_WM_BEAUTIFY_FLAG" val="#wm#"/>
  <p:tag name="KSO_WM_TEMPLATE_CATEGORY" val="custom"/>
  <p:tag name="KSO_WM_TEMPLATE_INDEX" val="20209348"/>
  <p:tag name="KSO_WM_SPECIAL_SOURCE" val="bdnull"/>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TEXT_FILL_FORE_SCHEMECOLOR_INDEX_BRIGHTNESS" val="0"/>
  <p:tag name="KSO_WM_UNIT_TEXT_FILL_FORE_SCHEMECOLOR_INDEX" val="13"/>
  <p:tag name="KSO_WM_UNIT_TEXT_FILL_TYPE" val="1"/>
</p:tagLst>
</file>

<file path=ppt/tags/tag130.xml><?xml version="1.0" encoding="utf-8"?>
<p:tagLst xmlns:p="http://schemas.openxmlformats.org/presentationml/2006/main">
  <p:tag name="KSO_WM_BEAUTIFY_FLAG" val="#wm#"/>
  <p:tag name="KSO_WM_TEMPLATE_CATEGORY" val="custom"/>
  <p:tag name="KSO_WM_TEMPLATE_INDEX" val="20209348"/>
  <p:tag name="KSO_WM_SPECIAL_SOURCE" val="bdnull"/>
</p:tagLst>
</file>

<file path=ppt/tags/tag131.xml><?xml version="1.0" encoding="utf-8"?>
<p:tagLst xmlns:p="http://schemas.openxmlformats.org/presentationml/2006/main">
  <p:tag name="KSO_WM_BEAUTIFY_FLAG" val="#wm#"/>
  <p:tag name="KSO_WM_TEMPLATE_CATEGORY" val="custom"/>
  <p:tag name="KSO_WM_TEMPLATE_INDEX" val="20209348"/>
  <p:tag name="KSO_WM_SPECIAL_SOURCE" val="bdnull"/>
</p:tagLst>
</file>

<file path=ppt/tags/tag132.xml><?xml version="1.0" encoding="utf-8"?>
<p:tagLst xmlns:p="http://schemas.openxmlformats.org/presentationml/2006/main">
  <p:tag name="KSO_WM_BEAUTIFY_FLAG" val="#wm#"/>
  <p:tag name="KSO_WM_TEMPLATE_CATEGORY" val="custom"/>
  <p:tag name="KSO_WM_TEMPLATE_INDEX" val="20209348"/>
  <p:tag name="KSO_WM_SPECIAL_SOURCE" val="bdnull"/>
</p:tagLst>
</file>

<file path=ppt/tags/tag133.xml><?xml version="1.0" encoding="utf-8"?>
<p:tagLst xmlns:p="http://schemas.openxmlformats.org/presentationml/2006/main">
  <p:tag name="KSO_WM_BEAUTIFY_FLAG" val="#wm#"/>
  <p:tag name="KSO_WM_TEMPLATE_CATEGORY" val="custom"/>
  <p:tag name="KSO_WM_TEMPLATE_INDEX" val="20209348"/>
  <p:tag name="KSO_WM_SPECIAL_SOURCE" val="bdnull"/>
</p:tagLst>
</file>

<file path=ppt/tags/tag134.xml><?xml version="1.0" encoding="utf-8"?>
<p:tagLst xmlns:p="http://schemas.openxmlformats.org/presentationml/2006/main">
  <p:tag name="KSO_WM_BEAUTIFY_FLAG" val="#wm#"/>
  <p:tag name="KSO_WM_TEMPLATE_CATEGORY" val="custom"/>
  <p:tag name="KSO_WM_TEMPLATE_INDEX" val="20209348"/>
  <p:tag name="KSO_WM_SPECIAL_SOURCE" val="bdnull"/>
</p:tagLst>
</file>

<file path=ppt/tags/tag135.xml><?xml version="1.0" encoding="utf-8"?>
<p:tagLst xmlns:p="http://schemas.openxmlformats.org/presentationml/2006/main">
  <p:tag name="KSO_WM_BEAUTIFY_FLAG" val="#wm#"/>
  <p:tag name="KSO_WM_TEMPLATE_CATEGORY" val="custom"/>
  <p:tag name="KSO_WM_TEMPLATE_INDEX" val="20209348"/>
  <p:tag name="KSO_WM_SPECIAL_SOURCE" val="bdnull"/>
</p:tagLst>
</file>

<file path=ppt/tags/tag136.xml><?xml version="1.0" encoding="utf-8"?>
<p:tagLst xmlns:p="http://schemas.openxmlformats.org/presentationml/2006/main">
  <p:tag name="KSO_WM_BEAUTIFY_FLAG" val="#wm#"/>
  <p:tag name="KSO_WM_TEMPLATE_CATEGORY" val="custom"/>
  <p:tag name="KSO_WM_TEMPLATE_INDEX" val="20209348"/>
  <p:tag name="KSO_WM_SPECIAL_SOURCE" val="bdnull"/>
</p:tagLst>
</file>

<file path=ppt/tags/tag137.xml><?xml version="1.0" encoding="utf-8"?>
<p:tagLst xmlns:p="http://schemas.openxmlformats.org/presentationml/2006/main">
  <p:tag name="KSO_WM_BEAUTIFY_FLAG" val="#wm#"/>
  <p:tag name="KSO_WM_TEMPLATE_CATEGORY" val="custom"/>
  <p:tag name="KSO_WM_TEMPLATE_INDEX" val="20209348"/>
  <p:tag name="KSO_WM_SPECIAL_SOURCE" val="bdnull"/>
</p:tagLst>
</file>

<file path=ppt/tags/tag138.xml><?xml version="1.0" encoding="utf-8"?>
<p:tagLst xmlns:p="http://schemas.openxmlformats.org/presentationml/2006/main">
  <p:tag name="KSO_WM_BEAUTIFY_FLAG" val="#wm#"/>
  <p:tag name="KSO_WM_TEMPLATE_CATEGORY" val="custom"/>
  <p:tag name="KSO_WM_TEMPLATE_INDEX" val="20209348"/>
  <p:tag name="KSO_WM_SPECIAL_SOURCE" val="bdnull"/>
</p:tagLst>
</file>

<file path=ppt/tags/tag139.xml><?xml version="1.0" encoding="utf-8"?>
<p:tagLst xmlns:p="http://schemas.openxmlformats.org/presentationml/2006/main">
  <p:tag name="KSO_WM_BEAUTIFY_FLAG" val="#wm#"/>
  <p:tag name="KSO_WM_TEMPLATE_CATEGORY" val="custom"/>
  <p:tag name="KSO_WM_TEMPLATE_INDEX" val="20209348"/>
  <p:tag name="KSO_WM_SPECIAL_SOURCE" val="bdnull"/>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TEXT_FILL_FORE_SCHEMECOLOR_INDEX_BRIGHTNESS" val="0"/>
  <p:tag name="KSO_WM_UNIT_TEXT_FILL_FORE_SCHEMECOLOR_INDEX" val="13"/>
  <p:tag name="KSO_WM_UNIT_TEXT_FILL_TYPE" val="1"/>
</p:tagLst>
</file>

<file path=ppt/tags/tag140.xml><?xml version="1.0" encoding="utf-8"?>
<p:tagLst xmlns:p="http://schemas.openxmlformats.org/presentationml/2006/main">
  <p:tag name="KSO_WM_BEAUTIFY_FLAG" val="#wm#"/>
  <p:tag name="KSO_WM_TEMPLATE_CATEGORY" val="custom"/>
  <p:tag name="KSO_WM_TEMPLATE_INDEX" val="20209348"/>
  <p:tag name="KSO_WM_SPECIAL_SOURCE" val="bdnull"/>
</p:tagLst>
</file>

<file path=ppt/tags/tag141.xml><?xml version="1.0" encoding="utf-8"?>
<p:tagLst xmlns:p="http://schemas.openxmlformats.org/presentationml/2006/main">
  <p:tag name="KSO_WM_BEAUTIFY_FLAG" val="#wm#"/>
  <p:tag name="KSO_WM_TEMPLATE_CATEGORY" val="custom"/>
  <p:tag name="KSO_WM_TEMPLATE_INDEX" val="20209348"/>
  <p:tag name="KSO_WM_SPECIAL_SOURCE" val="bdnull"/>
</p:tagLst>
</file>

<file path=ppt/tags/tag142.xml><?xml version="1.0" encoding="utf-8"?>
<p:tagLst xmlns:p="http://schemas.openxmlformats.org/presentationml/2006/main">
  <p:tag name="KSO_WM_BEAUTIFY_FLAG" val="#wm#"/>
  <p:tag name="KSO_WM_TEMPLATE_CATEGORY" val="custom"/>
  <p:tag name="KSO_WM_TEMPLATE_INDEX" val="20209348"/>
  <p:tag name="KSO_WM_SPECIAL_SOURCE" val="bdnull"/>
</p:tagLst>
</file>

<file path=ppt/tags/tag143.xml><?xml version="1.0" encoding="utf-8"?>
<p:tagLst xmlns:p="http://schemas.openxmlformats.org/presentationml/2006/main">
  <p:tag name="KSO_WM_BEAUTIFY_FLAG" val="#wm#"/>
  <p:tag name="KSO_WM_TEMPLATE_CATEGORY" val="custom"/>
  <p:tag name="KSO_WM_TEMPLATE_INDEX" val="20209348"/>
  <p:tag name="KSO_WM_SPECIAL_SOURCE" val="bdnull"/>
</p:tagLst>
</file>

<file path=ppt/tags/tag144.xml><?xml version="1.0" encoding="utf-8"?>
<p:tagLst xmlns:p="http://schemas.openxmlformats.org/presentationml/2006/main">
  <p:tag name="KSO_WM_BEAUTIFY_FLAG" val="#wm#"/>
  <p:tag name="KSO_WM_TEMPLATE_CATEGORY" val="custom"/>
  <p:tag name="KSO_WM_TEMPLATE_INDEX" val="20209348"/>
  <p:tag name="KSO_WM_SPECIAL_SOURCE" val="bdnull"/>
</p:tagLst>
</file>

<file path=ppt/tags/tag145.xml><?xml version="1.0" encoding="utf-8"?>
<p:tagLst xmlns:p="http://schemas.openxmlformats.org/presentationml/2006/main">
  <p:tag name="KSO_WM_BEAUTIFY_FLAG" val="#wm#"/>
  <p:tag name="KSO_WM_TEMPLATE_CATEGORY" val="custom"/>
  <p:tag name="KSO_WM_TEMPLATE_INDEX" val="20209348"/>
  <p:tag name="KSO_WM_SPECIAL_SOURCE" val="bdnull"/>
</p:tagLst>
</file>

<file path=ppt/tags/tag146.xml><?xml version="1.0" encoding="utf-8"?>
<p:tagLst xmlns:p="http://schemas.openxmlformats.org/presentationml/2006/main">
  <p:tag name="KSO_WM_BEAUTIFY_FLAG" val="#wm#"/>
  <p:tag name="KSO_WM_TEMPLATE_CATEGORY" val="custom"/>
  <p:tag name="KSO_WM_TEMPLATE_INDEX" val="20209348"/>
  <p:tag name="KSO_WM_SPECIAL_SOURCE" val="bdnull"/>
</p:tagLst>
</file>

<file path=ppt/tags/tag147.xml><?xml version="1.0" encoding="utf-8"?>
<p:tagLst xmlns:p="http://schemas.openxmlformats.org/presentationml/2006/main">
  <p:tag name="KSO_WM_BEAUTIFY_FLAG" val="#wm#"/>
  <p:tag name="KSO_WM_TEMPLATE_CATEGORY" val="custom"/>
  <p:tag name="KSO_WM_TEMPLATE_INDEX" val="20209348"/>
  <p:tag name="KSO_WM_SPECIAL_SOURCE" val="bdnull"/>
</p:tagLst>
</file>

<file path=ppt/tags/tag148.xml><?xml version="1.0" encoding="utf-8"?>
<p:tagLst xmlns:p="http://schemas.openxmlformats.org/presentationml/2006/main">
  <p:tag name="KSO_WM_BEAUTIFY_FLAG" val="#wm#"/>
  <p:tag name="KSO_WM_TEMPLATE_CATEGORY" val="custom"/>
  <p:tag name="KSO_WM_TEMPLATE_INDEX" val="20209348"/>
  <p:tag name="KSO_WM_SPECIAL_SOURCE" val="bdnull"/>
</p:tagLst>
</file>

<file path=ppt/tags/tag149.xml><?xml version="1.0" encoding="utf-8"?>
<p:tagLst xmlns:p="http://schemas.openxmlformats.org/presentationml/2006/main">
  <p:tag name="KSO_WM_BEAUTIFY_FLAG" val="#wm#"/>
  <p:tag name="KSO_WM_TEMPLATE_CATEGORY" val="custom"/>
  <p:tag name="KSO_WM_TEMPLATE_INDEX" val="20209348"/>
  <p:tag name="KSO_WM_SPECIAL_SOURCE" val="bdnull"/>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TEXT_FILL_FORE_SCHEMECOLOR_INDEX_BRIGHTNESS" val="0"/>
  <p:tag name="KSO_WM_UNIT_TEXT_FILL_FORE_SCHEMECOLOR_INDEX" val="13"/>
  <p:tag name="KSO_WM_UNIT_TEXT_FILL_TYPE" val="1"/>
</p:tagLst>
</file>

<file path=ppt/tags/tag150.xml><?xml version="1.0" encoding="utf-8"?>
<p:tagLst xmlns:p="http://schemas.openxmlformats.org/presentationml/2006/main">
  <p:tag name="KSO_WM_BEAUTIFY_FLAG" val="#wm#"/>
  <p:tag name="KSO_WM_TEMPLATE_CATEGORY" val="custom"/>
  <p:tag name="KSO_WM_TEMPLATE_INDEX" val="20209348"/>
  <p:tag name="KSO_WM_SPECIAL_SOURCE" val="bdnull"/>
</p:tagLst>
</file>

<file path=ppt/tags/tag151.xml><?xml version="1.0" encoding="utf-8"?>
<p:tagLst xmlns:p="http://schemas.openxmlformats.org/presentationml/2006/main">
  <p:tag name="KSO_WM_BEAUTIFY_FLAG" val="#wm#"/>
  <p:tag name="KSO_WM_TEMPLATE_CATEGORY" val="custom"/>
  <p:tag name="KSO_WM_TEMPLATE_INDEX" val="20209348"/>
  <p:tag name="KSO_WM_SPECIAL_SOURCE" val="bdnull"/>
</p:tagLst>
</file>

<file path=ppt/tags/tag152.xml><?xml version="1.0" encoding="utf-8"?>
<p:tagLst xmlns:p="http://schemas.openxmlformats.org/presentationml/2006/main">
  <p:tag name="KSO_WM_BEAUTIFY_FLAG" val="#wm#"/>
  <p:tag name="KSO_WM_TEMPLATE_CATEGORY" val="custom"/>
  <p:tag name="KSO_WM_TEMPLATE_INDEX" val="20209348"/>
  <p:tag name="KSO_WM_SPECIAL_SOURCE" val="bdnull"/>
</p:tagLst>
</file>

<file path=ppt/tags/tag153.xml><?xml version="1.0" encoding="utf-8"?>
<p:tagLst xmlns:p="http://schemas.openxmlformats.org/presentationml/2006/main">
  <p:tag name="KSO_WM_BEAUTIFY_FLAG" val="#wm#"/>
  <p:tag name="KSO_WM_TEMPLATE_CATEGORY" val="custom"/>
  <p:tag name="KSO_WM_TEMPLATE_INDEX" val="20209348"/>
  <p:tag name="KSO_WM_SPECIAL_SOURCE" val="bdnull"/>
</p:tagLst>
</file>

<file path=ppt/tags/tag154.xml><?xml version="1.0" encoding="utf-8"?>
<p:tagLst xmlns:p="http://schemas.openxmlformats.org/presentationml/2006/main">
  <p:tag name="KSO_WM_BEAUTIFY_FLAG" val="#wm#"/>
  <p:tag name="KSO_WM_TEMPLATE_CATEGORY" val="custom"/>
  <p:tag name="KSO_WM_TEMPLATE_INDEX" val="20209348"/>
  <p:tag name="KSO_WM_SPECIAL_SOURCE" val="bdnull"/>
</p:tagLst>
</file>

<file path=ppt/tags/tag155.xml><?xml version="1.0" encoding="utf-8"?>
<p:tagLst xmlns:p="http://schemas.openxmlformats.org/presentationml/2006/main">
  <p:tag name="KSO_WM_BEAUTIFY_FLAG" val="#wm#"/>
  <p:tag name="KSO_WM_TEMPLATE_CATEGORY" val="custom"/>
  <p:tag name="KSO_WM_TEMPLATE_INDEX" val="20209348"/>
  <p:tag name="KSO_WM_SPECIAL_SOURCE" val="bdnull"/>
</p:tagLst>
</file>

<file path=ppt/tags/tag156.xml><?xml version="1.0" encoding="utf-8"?>
<p:tagLst xmlns:p="http://schemas.openxmlformats.org/presentationml/2006/main">
  <p:tag name="KSO_DOCER_TEMPLATE_OPEN_ONCE_MARK" val="1"/>
  <p:tag name="COMMONDATA" val="eyJoZGlkIjoiNjZiZjBjN2YyM2Q3YWZkOGVjZTIzYzdkYTU5OGViNmIifQ=="/>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TEXT_FILL_FORE_SCHEMECOLOR_INDEX_BRIGHTNESS" val="0"/>
  <p:tag name="KSO_WM_UNIT_TEXT_FILL_FORE_SCHEMECOLOR_INDEX" val="13"/>
  <p:tag name="KSO_WM_UNIT_TEXT_FILL_TYPE"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 name="KSO_WM_UNIT_TEXT_FILL_FORE_SCHEMECOLOR_INDEX_BRIGHTNESS" val="0"/>
  <p:tag name="KSO_WM_UNIT_TEXT_FILL_FORE_SCHEMECOLOR_INDEX" val="13"/>
  <p:tag name="KSO_WM_UNIT_TEXT_FILL_TYPE"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TEXT_FILL_FORE_SCHEMECOLOR_INDEX_BRIGHTNESS" val="0"/>
  <p:tag name="KSO_WM_UNIT_TEXT_FILL_FORE_SCHEMECOLOR_INDEX" val="13"/>
  <p:tag name="KSO_WM_UNIT_TEXT_FILL_TYPE"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TEXT_FILL_FORE_SCHEMECOLOR_INDEX_BRIGHTNESS" val="0"/>
  <p:tag name="KSO_WM_UNIT_TEXT_FILL_FORE_SCHEMECOLOR_INDEX" val="13"/>
  <p:tag name="KSO_WM_UNIT_TEXT_FILL_TYPE"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TEXT_FILL_FORE_SCHEMECOLOR_INDEX_BRIGHTNESS" val="0"/>
  <p:tag name="KSO_WM_UNIT_TEXT_FILL_FORE_SCHEMECOLOR_INDEX" val="13"/>
  <p:tag name="KSO_WM_UNIT_TEXT_FILL_TYPE"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TEXT_FILL_FORE_SCHEMECOLOR_INDEX_BRIGHTNESS" val="0"/>
  <p:tag name="KSO_WM_UNIT_TEXT_FILL_FORE_SCHEMECOLOR_INDEX" val="13"/>
  <p:tag name="KSO_WM_UNIT_TEXT_FILL_TYPE"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TEXT_FILL_FORE_SCHEMECOLOR_INDEX_BRIGHTNESS" val="0"/>
  <p:tag name="KSO_WM_UNIT_TEXT_FILL_FORE_SCHEMECOLOR_INDEX" val="13"/>
  <p:tag name="KSO_WM_UNIT_TEXT_FILL_TYPE"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TEXT_FILL_FORE_SCHEMECOLOR_INDEX_BRIGHTNESS" val="0"/>
  <p:tag name="KSO_WM_UNIT_TEXT_FILL_FORE_SCHEMECOLOR_INDEX" val="13"/>
  <p:tag name="KSO_WM_UNIT_TEXT_FILL_TYPE"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UNIT_TEXT_FILL_FORE_SCHEMECOLOR_INDEX_BRIGHTNESS" val="0"/>
  <p:tag name="KSO_WM_UNIT_TEXT_FILL_FORE_SCHEMECOLOR_INDEX" val="13"/>
  <p:tag name="KSO_WM_UNIT_TEXT_FILL_TYPE"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TEXT_FILL_FORE_SCHEMECOLOR_INDEX_BRIGHTNESS" val="0"/>
  <p:tag name="KSO_WM_UNIT_TEXT_FILL_FORE_SCHEMECOLOR_INDEX" val="13"/>
  <p:tag name="KSO_WM_UNIT_TEXT_FILL_TYPE"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TEXT_FILL_FORE_SCHEMECOLOR_INDEX_BRIGHTNESS" val="0"/>
  <p:tag name="KSO_WM_UNIT_TEXT_FILL_FORE_SCHEMECOLOR_INDEX" val="13"/>
  <p:tag name="KSO_WM_UNIT_TEXT_FILL_TYPE"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TEXT_FILL_FORE_SCHEMECOLOR_INDEX_BRIGHTNESS" val="0"/>
  <p:tag name="KSO_WM_UNIT_TEXT_FILL_FORE_SCHEMECOLOR_INDEX" val="13"/>
  <p:tag name="KSO_WM_UNIT_TEXT_FILL_TYPE" val="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TEXT_FILL_FORE_SCHEMECOLOR_INDEX_BRIGHTNESS" val="0"/>
  <p:tag name="KSO_WM_UNIT_TEXT_FILL_FORE_SCHEMECOLOR_INDEX" val="13"/>
  <p:tag name="KSO_WM_UNIT_TEXT_FILL_TYPE" val="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TEXT_FILL_FORE_SCHEMECOLOR_INDEX_BRIGHTNESS" val="0"/>
  <p:tag name="KSO_WM_UNIT_TEXT_FILL_FORE_SCHEMECOLOR_INDEX" val="13"/>
  <p:tag name="KSO_WM_UNIT_TEXT_FILL_TYPE"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TEXT_FILL_FORE_SCHEMECOLOR_INDEX_BRIGHTNESS" val="0"/>
  <p:tag name="KSO_WM_UNIT_TEXT_FILL_FORE_SCHEMECOLOR_INDEX" val="13"/>
  <p:tag name="KSO_WM_UNIT_TEXT_FILL_TYPE"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TEXT_FILL_FORE_SCHEMECOLOR_INDEX_BRIGHTNESS" val="0"/>
  <p:tag name="KSO_WM_UNIT_TEXT_FILL_FORE_SCHEMECOLOR_INDEX" val="13"/>
  <p:tag name="KSO_WM_UNIT_TEXT_FILL_TYPE" val="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TEXT_FILL_FORE_SCHEMECOLOR_INDEX_BRIGHTNESS" val="0"/>
  <p:tag name="KSO_WM_UNIT_TEXT_FILL_FORE_SCHEMECOLOR_INDEX" val="13"/>
  <p:tag name="KSO_WM_UNIT_TEXT_FILL_TYPE" val="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UNIT_TEXT_FILL_FORE_SCHEMECOLOR_INDEX_BRIGHTNESS" val="0"/>
  <p:tag name="KSO_WM_UNIT_TEXT_FILL_FORE_SCHEMECOLOR_INDEX" val="13"/>
  <p:tag name="KSO_WM_UNIT_TEXT_FILL_TYPE" val="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TEXT_FILL_FORE_SCHEMECOLOR_INDEX_BRIGHTNESS" val="0"/>
  <p:tag name="KSO_WM_UNIT_TEXT_FILL_FORE_SCHEMECOLOR_INDEX" val="13"/>
  <p:tag name="KSO_WM_UNIT_TEXT_FILL_TYPE" val="1"/>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TEXT_FILL_FORE_SCHEMECOLOR_INDEX_BRIGHTNESS" val="0"/>
  <p:tag name="KSO_WM_UNIT_TEXT_FILL_FORE_SCHEMECOLOR_INDEX" val="13"/>
  <p:tag name="KSO_WM_UNIT_TEXT_FILL_TYPE"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TEXT_FILL_FORE_SCHEMECOLOR_INDEX_BRIGHTNESS" val="0"/>
  <p:tag name="KSO_WM_UNIT_TEXT_FILL_FORE_SCHEMECOLOR_INDEX" val="13"/>
  <p:tag name="KSO_WM_UNIT_TEXT_FILL_TYPE" val="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 name="KSO_WM_UNIT_TEXT_FILL_FORE_SCHEMECOLOR_INDEX_BRIGHTNESS" val="0"/>
  <p:tag name="KSO_WM_UNIT_TEXT_FILL_FORE_SCHEMECOLOR_INDEX" val="13"/>
  <p:tag name="KSO_WM_UNIT_TEXT_FILL_TYPE"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 name="KSO_WM_UNIT_TEXT_FILL_FORE_SCHEMECOLOR_INDEX_BRIGHTNESS" val="0"/>
  <p:tag name="KSO_WM_UNIT_TEXT_FILL_FORE_SCHEMECOLOR_INDEX" val="13"/>
  <p:tag name="KSO_WM_UNIT_TEXT_FILL_TYPE"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 name="KSO_WM_UNIT_TEXT_FILL_FORE_SCHEMECOLOR_INDEX_BRIGHTNESS" val="0"/>
  <p:tag name="KSO_WM_UNIT_TEXT_FILL_FORE_SCHEMECOLOR_INDEX" val="13"/>
  <p:tag name="KSO_WM_UNIT_TEXT_FILL_TYPE" val="1"/>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 name="KSO_WM_UNIT_TEXT_FILL_FORE_SCHEMECOLOR_INDEX_BRIGHTNESS" val="0"/>
  <p:tag name="KSO_WM_UNIT_TEXT_FILL_FORE_SCHEMECOLOR_INDEX" val="13"/>
  <p:tag name="KSO_WM_UNIT_TEXT_FILL_TYPE" val="1"/>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TEXT_FILL_FORE_SCHEMECOLOR_INDEX_BRIGHTNESS" val="0"/>
  <p:tag name="KSO_WM_UNIT_TEXT_FILL_FORE_SCHEMECOLOR_INDEX" val="13"/>
  <p:tag name="KSO_WM_UNIT_TEXT_FILL_TYPE" val="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UNIT_TEXT_FILL_FORE_SCHEMECOLOR_INDEX_BRIGHTNESS" val="0"/>
  <p:tag name="KSO_WM_UNIT_TEXT_FILL_FORE_SCHEMECOLOR_INDEX" val="13"/>
  <p:tag name="KSO_WM_UNIT_TEXT_FILL_TYPE" val="1"/>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TEXT_FILL_FORE_SCHEMECOLOR_INDEX_BRIGHTNESS" val="0"/>
  <p:tag name="KSO_WM_UNIT_TEXT_FILL_FORE_SCHEMECOLOR_INDEX" val="13"/>
  <p:tag name="KSO_WM_UNIT_TEXT_FILL_TYPE" val="1"/>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TEXT_FILL_FORE_SCHEMECOLOR_INDEX_BRIGHTNESS" val="0"/>
  <p:tag name="KSO_WM_UNIT_TEXT_FILL_FORE_SCHEMECOLOR_INDEX" val="13"/>
  <p:tag name="KSO_WM_UNIT_TEXT_FILL_TYPE" val="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TEXT_FILL_FORE_SCHEMECOLOR_INDEX_BRIGHTNESS" val="0"/>
  <p:tag name="KSO_WM_UNIT_TEXT_FILL_FORE_SCHEMECOLOR_INDEX" val="13"/>
  <p:tag name="KSO_WM_UNIT_TEXT_FILL_TYPE" val="1"/>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TEXT_FILL_FORE_SCHEMECOLOR_INDEX_BRIGHTNESS" val="0"/>
  <p:tag name="KSO_WM_UNIT_TEXT_FILL_FORE_SCHEMECOLOR_INDEX" val="13"/>
  <p:tag name="KSO_WM_UNIT_TEXT_FILL_TYPE" val="1"/>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UNIT_TEXT_FILL_FORE_SCHEMECOLOR_INDEX_BRIGHTNESS" val="0"/>
  <p:tag name="KSO_WM_UNIT_TEXT_FILL_FORE_SCHEMECOLOR_INDEX" val="13"/>
  <p:tag name="KSO_WM_UNIT_TEXT_FILL_TYPE" val="1"/>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TEXT_FILL_FORE_SCHEMECOLOR_INDEX_BRIGHTNESS" val="0"/>
  <p:tag name="KSO_WM_UNIT_TEXT_FILL_FORE_SCHEMECOLOR_INDEX" val="13"/>
  <p:tag name="KSO_WM_UNIT_TEXT_FILL_TYPE" val="1"/>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TEXT_FILL_FORE_SCHEMECOLOR_INDEX_BRIGHTNESS" val="0"/>
  <p:tag name="KSO_WM_UNIT_TEXT_FILL_FORE_SCHEMECOLOR_INDEX" val="13"/>
  <p:tag name="KSO_WM_UNIT_TEXT_FILL_TYPE" val="1"/>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TEXT_FILL_FORE_SCHEMECOLOR_INDEX_BRIGHTNESS" val="0"/>
  <p:tag name="KSO_WM_UNIT_TEXT_FILL_FORE_SCHEMECOLOR_INDEX" val="13"/>
  <p:tag name="KSO_WM_UNIT_TEXT_FILL_TYPE" val="1"/>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TEXT_FILL_FORE_SCHEMECOLOR_INDEX_BRIGHTNESS" val="0"/>
  <p:tag name="KSO_WM_UNIT_TEXT_FILL_FORE_SCHEMECOLOR_INDEX" val="13"/>
  <p:tag name="KSO_WM_UNIT_TEXT_FILL_TYPE" val="1"/>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UNIT_TEXT_FILL_FORE_SCHEMECOLOR_INDEX_BRIGHTNESS" val="0"/>
  <p:tag name="KSO_WM_UNIT_TEXT_FILL_FORE_SCHEMECOLOR_INDEX" val="13"/>
  <p:tag name="KSO_WM_UNIT_TEXT_FILL_TYPE" val="1"/>
</p:tagLst>
</file>

<file path=ppt/tags/tag5.xml><?xml version="1.0" encoding="utf-8"?>
<p:tagLst xmlns:p="http://schemas.openxmlformats.org/presentationml/2006/main">
  <p:tag name="KSO_WM_UNIT_ISCONTENTSTITLE" val="0"/>
  <p:tag name="KSO_WM_UNIT_ISNUMDGMTITLE" val="0"/>
  <p:tag name="KSO_WM_UNIT_PRESET_TEXT" val="单/击/此/处/添/加/副/标/题/内/容"/>
  <p:tag name="KSO_WM_UNIT_NOCLEAR" val="0"/>
  <p:tag name="KSO_WM_UNIT_VALUE" val="25"/>
  <p:tag name="KSO_WM_UNIT_HIGHLIGHT" val="0"/>
  <p:tag name="KSO_WM_UNIT_COMPATIBLE" val="0"/>
  <p:tag name="KSO_WM_UNIT_DIAGRAM_ISNUMVISUAL" val="0"/>
  <p:tag name="KSO_WM_UNIT_DIAGRAM_ISREFERUNIT" val="0"/>
  <p:tag name="KSO_WM_UNIT_TYPE" val="b"/>
  <p:tag name="KSO_WM_UNIT_INDEX" val="1"/>
  <p:tag name="KSO_WM_UNIT_ID" val="chip20206707_1*b*1"/>
  <p:tag name="KSO_WM_TEMPLATE_CATEGORY" val="chip"/>
  <p:tag name="KSO_WM_TEMPLATE_INDEX" val="20206707"/>
  <p:tag name="KSO_WM_UNIT_LAYERLEVEL" val="1"/>
  <p:tag name="KSO_WM_TAG_VERSION" val="1.0"/>
  <p:tag name="KSO_WM_BEAUTIFY_FLAG" val="#wm#"/>
  <p:tag name="KSO_WM_UNIT_DEFAULT_FONT" val="18;24;2"/>
  <p:tag name="KSO_WM_UNIT_BLOCK" val="0"/>
  <p:tag name="KSO_WM_UNIT_DEC_AREA_ID" val="ff93757ab96d4f1cabea58098d3a02a6"/>
  <p:tag name="KSO_WM_CHIP_GROUPID" val="5ebe67080ac41c4a0a525700"/>
  <p:tag name="KSO_WM_CHIP_XID" val="5ebe67080ac41c4a0a525701"/>
  <p:tag name="KSO_WM_ASSEMBLE_CHIP_INDEX" val="b1d92316846a4a20a5043875d48b964c"/>
  <p:tag name="KSO_WM_UNIT_TEXT_FILL_FORE_SCHEMECOLOR_INDEX_BRIGHTNESS" val="0.35"/>
  <p:tag name="KSO_WM_UNIT_TEXT_FILL_FORE_SCHEMECOLOR_INDEX" val="13"/>
  <p:tag name="KSO_WM_UNIT_TEXT_FILL_TYPE"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TEXT_FILL_FORE_SCHEMECOLOR_INDEX_BRIGHTNESS" val="0"/>
  <p:tag name="KSO_WM_UNIT_TEXT_FILL_FORE_SCHEMECOLOR_INDEX" val="13"/>
  <p:tag name="KSO_WM_UNIT_TEXT_FILL_TYPE" val="1"/>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TEXT_FILL_FORE_SCHEMECOLOR_INDEX_BRIGHTNESS" val="0"/>
  <p:tag name="KSO_WM_UNIT_TEXT_FILL_FORE_SCHEMECOLOR_INDEX" val="13"/>
  <p:tag name="KSO_WM_UNIT_TEXT_FILL_TYPE" val="1"/>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TEXT_FILL_FORE_SCHEMECOLOR_INDEX_BRIGHTNESS" val="0"/>
  <p:tag name="KSO_WM_UNIT_TEXT_FILL_FORE_SCHEMECOLOR_INDEX" val="13"/>
  <p:tag name="KSO_WM_UNIT_TEXT_FILL_TYPE" val="1"/>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UNIT_TEXT_FILL_FORE_SCHEMECOLOR_INDEX_BRIGHTNESS" val="0"/>
  <p:tag name="KSO_WM_UNIT_TEXT_FILL_FORE_SCHEMECOLOR_INDEX" val="13"/>
  <p:tag name="KSO_WM_UNIT_TEXT_FILL_TYPE" val="1"/>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TEXT_FILL_FORE_SCHEMECOLOR_INDEX_BRIGHTNESS" val="0"/>
  <p:tag name="KSO_WM_UNIT_TEXT_FILL_FORE_SCHEMECOLOR_INDEX" val="13"/>
  <p:tag name="KSO_WM_UNIT_TEXT_FILL_TYPE" val="1"/>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TEXT_FILL_FORE_SCHEMECOLOR_INDEX_BRIGHTNESS" val="0"/>
  <p:tag name="KSO_WM_UNIT_TEXT_FILL_FORE_SCHEMECOLOR_INDEX" val="13"/>
  <p:tag name="KSO_WM_UNIT_TEXT_FILL_TYPE" val="1"/>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TEXT_FILL_FORE_SCHEMECOLOR_INDEX_BRIGHTNESS" val="0"/>
  <p:tag name="KSO_WM_UNIT_TEXT_FILL_FORE_SCHEMECOLOR_INDEX" val="13"/>
  <p:tag name="KSO_WM_UNIT_TEXT_FILL_TYPE" val="1"/>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 name="KSO_WM_UNIT_TEXT_FILL_FORE_SCHEMECOLOR_INDEX_BRIGHTNESS" val="0"/>
  <p:tag name="KSO_WM_UNIT_TEXT_FILL_FORE_SCHEMECOLOR_INDEX" val="13"/>
  <p:tag name="KSO_WM_UNIT_TEXT_FILL_TYPE" val="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EXT_FILL_FORE_SCHEMECOLOR_INDEX_BRIGHTNESS" val="0"/>
  <p:tag name="KSO_WM_UNIT_TEXT_FILL_FORE_SCHEMECOLOR_INDEX" val="13"/>
  <p:tag name="KSO_WM_UNIT_TEXT_FILL_TYPE" val="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EXT_FILL_FORE_SCHEMECOLOR_INDEX_BRIGHTNESS" val="0"/>
  <p:tag name="KSO_WM_UNIT_TEXT_FILL_FORE_SCHEMECOLOR_INDEX" val="13"/>
  <p:tag name="KSO_WM_UNIT_TEXT_FILL_TYPE" val="1"/>
</p:tagLst>
</file>

<file path=ppt/tags/tag6.xml><?xml version="1.0" encoding="utf-8"?>
<p:tagLst xmlns:p="http://schemas.openxmlformats.org/presentationml/2006/main">
  <p:tag name="KSO_WM_UNIT_ISCONTENTSTITLE" val="0"/>
  <p:tag name="KSO_WM_UNIT_ISNUMDGMTITLE" val="0"/>
  <p:tag name="KSO_WM_UNIT_PRESET_TEXT" val="单击编辑标题"/>
  <p:tag name="KSO_WM_UNIT_NOCLEAR" val="0"/>
  <p:tag name="KSO_WM_UNIT_VALUE" val="7"/>
  <p:tag name="KSO_WM_UNIT_HIGHLIGHT" val="0"/>
  <p:tag name="KSO_WM_UNIT_COMPATIBLE" val="0"/>
  <p:tag name="KSO_WM_UNIT_DIAGRAM_ISNUMVISUAL" val="0"/>
  <p:tag name="KSO_WM_UNIT_DIAGRAM_ISREFERUNIT" val="0"/>
  <p:tag name="KSO_WM_UNIT_TYPE" val="a"/>
  <p:tag name="KSO_WM_UNIT_INDEX" val="1"/>
  <p:tag name="KSO_WM_UNIT_ID" val="chip20206707_1*a*1"/>
  <p:tag name="KSO_WM_TEMPLATE_CATEGORY" val="chip"/>
  <p:tag name="KSO_WM_TEMPLATE_INDEX" val="20206707"/>
  <p:tag name="KSO_WM_UNIT_LAYERLEVEL" val="1"/>
  <p:tag name="KSO_WM_TAG_VERSION" val="1.0"/>
  <p:tag name="KSO_WM_BEAUTIFY_FLAG" val="#wm#"/>
  <p:tag name="KSO_WM_UNIT_DEFAULT_FONT" val="56;72;4"/>
  <p:tag name="KSO_WM_UNIT_BLOCK" val="0"/>
  <p:tag name="KSO_WM_UNIT_DEC_AREA_ID" val="d8f90b21478246819c80279cea98ce02"/>
  <p:tag name="KSO_WM_CHIP_GROUPID" val="5ebe67080ac41c4a0a525700"/>
  <p:tag name="KSO_WM_CHIP_XID" val="5ebe67080ac41c4a0a525701"/>
  <p:tag name="KSO_WM_ASSEMBLE_CHIP_INDEX" val="b1d92316846a4a20a5043875d48b964c"/>
  <p:tag name="KSO_WM_UNIT_TEXT_FILL_FORE_SCHEMECOLOR_INDEX_BRIGHTNESS" val="0.15"/>
  <p:tag name="KSO_WM_UNIT_TEXT_FILL_FORE_SCHEMECOLOR_INDEX" val="13"/>
  <p:tag name="KSO_WM_UNIT_TEXT_FILL_TYPE"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EXT_FILL_FORE_SCHEMECOLOR_INDEX_BRIGHTNESS" val="0"/>
  <p:tag name="KSO_WM_UNIT_TEXT_FILL_FORE_SCHEMECOLOR_INDEX" val="13"/>
  <p:tag name="KSO_WM_UNIT_TEXT_FILL_TYPE" val="1"/>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KSO_WM_UNIT_TEXT_FILL_FORE_SCHEMECOLOR_INDEX_BRIGHTNESS" val="0"/>
  <p:tag name="KSO_WM_UNIT_TEXT_FILL_FORE_SCHEMECOLOR_INDEX" val="13"/>
  <p:tag name="KSO_WM_UNIT_TEXT_FILL_TYPE" val="1"/>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SLIDE_BK_DARK_LIGHT" val="2"/>
  <p:tag name="KSO_WM_UNIT_BK_DARK_LIGHT" val="2"/>
  <p:tag name="KSO_WM_UNIT_FILL_FORE_SCHEMECOLOR_INDEX_BRIGHTNESS" val="0"/>
  <p:tag name="KSO_WM_UNIT_FILL_FORE_SCHEMECOLOR_INDEX" val="16"/>
  <p:tag name="KSO_WM_UNIT_FILL_TYPE" val="1"/>
  <p:tag name="KSO_WM_UNIT_TEXT_FILL_FORE_SCHEMECOLOR_INDEX_BRIGHTNESS" val="0"/>
  <p:tag name="KSO_WM_UNIT_TEXT_FILL_FORE_SCHEMECOLOR_INDEX" val="2"/>
  <p:tag name="KSO_WM_UNIT_TEXT_FILL_TYPE"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 name="KSO_WM_UNIT_TEXT_FILL_FORE_SCHEMECOLOR_INDEX_BRIGHTNESS" val="0"/>
  <p:tag name="KSO_WM_UNIT_TEXT_FILL_FORE_SCHEMECOLOR_INDEX" val="13"/>
  <p:tag name="KSO_WM_UNIT_TEXT_FILL_TYPE" val="1"/>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 name="KSO_WM_UNIT_TEXT_FILL_FORE_SCHEMECOLOR_INDEX_BRIGHTNESS" val="0"/>
  <p:tag name="KSO_WM_UNIT_TEXT_FILL_FORE_SCHEMECOLOR_INDEX" val="13"/>
  <p:tag name="KSO_WM_UNIT_TEXT_FILL_TYPE" val="1"/>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 name="KSO_WM_UNIT_TEXT_FILL_FORE_SCHEMECOLOR_INDEX_BRIGHTNESS" val="0"/>
  <p:tag name="KSO_WM_UNIT_TEXT_FILL_FORE_SCHEMECOLOR_INDEX" val="13"/>
  <p:tag name="KSO_WM_UNIT_TEXT_FILL_TYPE" val="1"/>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 name="KSO_WM_UNIT_TEXT_FILL_FORE_SCHEMECOLOR_INDEX_BRIGHTNESS" val="0"/>
  <p:tag name="KSO_WM_UNIT_TEXT_FILL_FORE_SCHEMECOLOR_INDEX" val="13"/>
  <p:tag name="KSO_WM_UNIT_TEXT_FILL_TYPE" val="1"/>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 name="KSO_WM_UNIT_TEXT_FILL_FORE_SCHEMECOLOR_INDEX_BRIGHTNESS" val="0"/>
  <p:tag name="KSO_WM_UNIT_TEXT_FILL_FORE_SCHEMECOLOR_INDEX" val="13"/>
  <p:tag name="KSO_WM_UNIT_TEXT_FILL_TYPE" val="1"/>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 name="KSO_WM_UNIT_TEXT_FILL_FORE_SCHEMECOLOR_INDEX_BRIGHTNESS" val="0"/>
  <p:tag name="KSO_WM_UNIT_TEXT_FILL_FORE_SCHEMECOLOR_INDEX" val="13"/>
  <p:tag name="KSO_WM_UNIT_TEXT_FILL_TYPE"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hip20206707_1*i*2"/>
  <p:tag name="KSO_WM_TEMPLATE_CATEGORY" val="chip"/>
  <p:tag name="KSO_WM_TEMPLATE_INDEX" val="20206707"/>
  <p:tag name="KSO_WM_UNIT_LAYERLEVEL" val="1"/>
  <p:tag name="KSO_WM_TAG_VERSION" val="1.0"/>
  <p:tag name="KSO_WM_BEAUTIFY_FLAG" val="#wm#"/>
  <p:tag name="KSO_WM_UNIT_BLOCK" val="0"/>
  <p:tag name="KSO_WM_UNIT_SM_LIMIT_TYPE" val="3"/>
  <p:tag name="KSO_WM_UNIT_DEC_AREA_ID" val="13834c5e0c154f6eabb6ae78fa5193e7"/>
  <p:tag name="KSO_WM_UNIT_DECORATE_INFO" val="{&quot;DecorateInfoH&quot;:{&quot;IsAbs&quot;:true},&quot;DecorateInfoW&quot;:{&quot;IsAbs&quot;:false},&quot;DecorateInfoX&quot;:{&quot;IsAbs&quot;:true,&quot;Pos&quot;:1},&quot;DecorateInfoY&quot;:{&quot;IsAbs&quot;:true,&quot;Pos&quot;:2},&quot;ReferentInfo&quot;:{&quot;Id&quot;:&quot;d8f90b21478246819c80279cea98ce02&quot;,&quot;X&quot;:{&quot;Pos&quot;:1},&quot;Y&quot;:{&quot;Pos&quot;:0}}}"/>
  <p:tag name="KSO_WM_CHIP_GROUPID" val="5ebe67080ac41c4a0a525700"/>
  <p:tag name="KSO_WM_CHIP_XID" val="5ebe67080ac41c4a0a525701"/>
  <p:tag name="KSO_WM_ASSEMBLE_CHIP_INDEX" val="b1d92316846a4a20a5043875d48b964c"/>
  <p:tag name="KSO_WM_UNIT_LINE_FORE_SCHEMECOLOR_INDEX_BRIGHTNESS" val="0.25"/>
  <p:tag name="KSO_WM_UNIT_LINE_FORE_SCHEMECOLOR_INDEX" val="13"/>
  <p:tag name="KSO_WM_UNIT_LINE_FILL_TYPE" val="2"/>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 name="KSO_WM_UNIT_TEXT_FILL_FORE_SCHEMECOLOR_INDEX_BRIGHTNESS" val="0"/>
  <p:tag name="KSO_WM_UNIT_TEXT_FILL_FORE_SCHEMECOLOR_INDEX" val="13"/>
  <p:tag name="KSO_WM_UNIT_TEXT_FILL_TYPE" val="1"/>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 name="KSO_WM_UNIT_TEXT_FILL_FORE_SCHEMECOLOR_INDEX_BRIGHTNESS" val="0"/>
  <p:tag name="KSO_WM_UNIT_TEXT_FILL_FORE_SCHEMECOLOR_INDEX" val="13"/>
  <p:tag name="KSO_WM_UNIT_TEXT_FILL_TYPE" val="1"/>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 name="KSO_WM_UNIT_TEXT_FILL_FORE_SCHEMECOLOR_INDEX_BRIGHTNESS" val="0"/>
  <p:tag name="KSO_WM_UNIT_TEXT_FILL_FORE_SCHEMECOLOR_INDEX" val="13"/>
  <p:tag name="KSO_WM_UNIT_TEXT_FILL_TYPE" val="1"/>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 name="KSO_WM_UNIT_TEXT_FILL_FORE_SCHEMECOLOR_INDEX_BRIGHTNESS" val="0"/>
  <p:tag name="KSO_WM_UNIT_TEXT_FILL_FORE_SCHEMECOLOR_INDEX" val="13"/>
  <p:tag name="KSO_WM_UNIT_TEXT_FILL_TYPE" val="1"/>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 name="KSO_WM_UNIT_TEXT_FILL_FORE_SCHEMECOLOR_INDEX_BRIGHTNESS" val="0"/>
  <p:tag name="KSO_WM_UNIT_TEXT_FILL_FORE_SCHEMECOLOR_INDEX" val="13"/>
  <p:tag name="KSO_WM_UNIT_TEXT_FILL_TYPE" val="1"/>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 name="KSO_WM_UNIT_TEXT_FILL_FORE_SCHEMECOLOR_INDEX_BRIGHTNESS" val="0"/>
  <p:tag name="KSO_WM_UNIT_TEXT_FILL_FORE_SCHEMECOLOR_INDEX" val="13"/>
  <p:tag name="KSO_WM_UNIT_TEXT_FILL_TYPE" val="1"/>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 name="KSO_WM_UNIT_TEXT_FILL_FORE_SCHEMECOLOR_INDEX_BRIGHTNESS" val="0"/>
  <p:tag name="KSO_WM_UNIT_TEXT_FILL_FORE_SCHEMECOLOR_INDEX" val="13"/>
  <p:tag name="KSO_WM_UNIT_TEXT_FILL_TYPE" val="1"/>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 name="KSO_WM_UNIT_TEXT_FILL_FORE_SCHEMECOLOR_INDEX_BRIGHTNESS" val="0"/>
  <p:tag name="KSO_WM_UNIT_TEXT_FILL_FORE_SCHEMECOLOR_INDEX" val="13"/>
  <p:tag name="KSO_WM_UNIT_TEXT_FILL_TYPE" val="1"/>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 name="KSO_WM_UNIT_TEXT_FILL_FORE_SCHEMECOLOR_INDEX_BRIGHTNESS" val="0"/>
  <p:tag name="KSO_WM_UNIT_TEXT_FILL_FORE_SCHEMECOLOR_INDEX" val="13"/>
  <p:tag name="KSO_WM_UNIT_TEXT_FILL_TYPE"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TEXT_FILL_FORE_SCHEMECOLOR_INDEX_BRIGHTNESS" val="0"/>
  <p:tag name="KSO_WM_UNIT_TEXT_FILL_FORE_SCHEMECOLOR_INDEX" val="13"/>
  <p:tag name="KSO_WM_UNIT_TEXT_FILL_TYPE" val="1"/>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 name="KSO_WM_UNIT_TEXT_FILL_FORE_SCHEMECOLOR_INDEX_BRIGHTNESS" val="0"/>
  <p:tag name="KSO_WM_UNIT_TEXT_FILL_FORE_SCHEMECOLOR_INDEX" val="13"/>
  <p:tag name="KSO_WM_UNIT_TEXT_FILL_TYPE" val="1"/>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 name="KSO_WM_UNIT_TEXT_FILL_FORE_SCHEMECOLOR_INDEX_BRIGHTNESS" val="0"/>
  <p:tag name="KSO_WM_UNIT_TEXT_FILL_FORE_SCHEMECOLOR_INDEX" val="13"/>
  <p:tag name="KSO_WM_UNIT_TEXT_FILL_TYPE" val="1"/>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SLIDE_BACKGROUND_TYPE" val="bottomTop"/>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 name="KSO_WM_UNIT_TEXT_FILL_FORE_SCHEMECOLOR_INDEX_BRIGHTNESS" val="0"/>
  <p:tag name="KSO_WM_UNIT_TEXT_FILL_FORE_SCHEMECOLOR_INDEX" val="13"/>
  <p:tag name="KSO_WM_UNIT_TEXT_FILL_TYPE" val="1"/>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 name="KSO_WM_UNIT_TEXT_FILL_FORE_SCHEMECOLOR_INDEX_BRIGHTNESS" val="0"/>
  <p:tag name="KSO_WM_UNIT_TEXT_FILL_FORE_SCHEMECOLOR_INDEX" val="13"/>
  <p:tag name="KSO_WM_UNIT_TEXT_FILL_TYPE" val="1"/>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 name="KSO_WM_UNIT_TEXT_FILL_FORE_SCHEMECOLOR_INDEX_BRIGHTNESS" val="0"/>
  <p:tag name="KSO_WM_UNIT_TEXT_FILL_FORE_SCHEMECOLOR_INDEX" val="13"/>
  <p:tag name="KSO_WM_UNIT_TEXT_FILL_TYPE" val="1"/>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 name="KSO_WM_UNIT_TEXT_FILL_FORE_SCHEMECOLOR_INDEX_BRIGHTNESS" val="0"/>
  <p:tag name="KSO_WM_UNIT_TEXT_FILL_FORE_SCHEMECOLOR_INDEX" val="13"/>
  <p:tag name="KSO_WM_UNIT_TEXT_FILL_TYPE" val="1"/>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 name="KSO_WM_UNIT_TEXT_FILL_FORE_SCHEMECOLOR_INDEX_BRIGHTNESS" val="0"/>
  <p:tag name="KSO_WM_UNIT_TEXT_FILL_FORE_SCHEMECOLOR_INDEX" val="13"/>
  <p:tag name="KSO_WM_UNIT_TEXT_FILL_TYPE" val="1"/>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 name="KSO_WM_UNIT_TEXT_FILL_FORE_SCHEMECOLOR_INDEX_BRIGHTNESS" val="0"/>
  <p:tag name="KSO_WM_UNIT_TEXT_FILL_FORE_SCHEMECOLOR_INDEX" val="13"/>
  <p:tag name="KSO_WM_UNIT_TEXT_FILL_TYPE" val="1"/>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UNIT_TEXT_FILL_FORE_SCHEMECOLOR_INDEX_BRIGHTNESS" val="0"/>
  <p:tag name="KSO_WM_UNIT_TEXT_FILL_FORE_SCHEMECOLOR_INDEX" val="13"/>
  <p:tag name="KSO_WM_UNIT_TEXT_FILL_TYPE" val="1"/>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 name="KSO_WM_UNIT_TEXT_FILL_FORE_SCHEMECOLOR_INDEX_BRIGHTNESS" val="0"/>
  <p:tag name="KSO_WM_UNIT_TEXT_FILL_FORE_SCHEMECOLOR_INDEX" val="13"/>
  <p:tag name="KSO_WM_UNIT_TEXT_FILL_TYPE" val="1"/>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 name="KSO_WM_UNIT_TEXT_FILL_FORE_SCHEMECOLOR_INDEX_BRIGHTNESS" val="0"/>
  <p:tag name="KSO_WM_UNIT_TEXT_FILL_FORE_SCHEMECOLOR_INDEX" val="13"/>
  <p:tag name="KSO_WM_UNIT_TEXT_FILL_TYPE" val="1"/>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 name="KSO_WM_UNIT_TEXT_FILL_FORE_SCHEMECOLOR_INDEX_BRIGHTNESS" val="0"/>
  <p:tag name="KSO_WM_UNIT_TEXT_FILL_FORE_SCHEMECOLOR_INDEX" val="13"/>
  <p:tag name="KSO_WM_UNIT_TEXT_FILL_TYPE" val="1"/>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 name="KSO_WM_UNIT_TEXT_FILL_FORE_SCHEMECOLOR_INDEX_BRIGHTNESS" val="0"/>
  <p:tag name="KSO_WM_UNIT_TEXT_FILL_FORE_SCHEMECOLOR_INDEX" val="13"/>
  <p:tag name="KSO_WM_UNIT_TEXT_FILL_TYPE" val="1"/>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 name="KSO_WM_UNIT_TEXT_FILL_FORE_SCHEMECOLOR_INDEX_BRIGHTNESS" val="0"/>
  <p:tag name="KSO_WM_UNIT_TEXT_FILL_FORE_SCHEMECOLOR_INDEX" val="13"/>
  <p:tag name="KSO_WM_UNIT_TEXT_FILL_TYPE" val="1"/>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 name="KSO_WM_UNIT_TEXT_FILL_FORE_SCHEMECOLOR_INDEX_BRIGHTNESS" val="0"/>
  <p:tag name="KSO_WM_UNIT_TEXT_FILL_FORE_SCHEMECOLOR_INDEX" val="13"/>
  <p:tag name="KSO_WM_UNIT_TEXT_FILL_TYPE" val="1"/>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 name="KSO_WM_UNIT_TEXT_FILL_FORE_SCHEMECOLOR_INDEX_BRIGHTNESS" val="0"/>
  <p:tag name="KSO_WM_UNIT_TEXT_FILL_FORE_SCHEMECOLOR_INDEX" val="13"/>
  <p:tag name="KSO_WM_UNIT_TEXT_FILL_TYPE" val="1"/>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 name="KSO_WM_UNIT_TEXT_FILL_FORE_SCHEMECOLOR_INDEX_BRIGHTNESS" val="0"/>
  <p:tag name="KSO_WM_UNIT_TEXT_FILL_FORE_SCHEMECOLOR_INDEX" val="13"/>
  <p:tag name="KSO_WM_UNIT_TEXT_FILL_TYPE" val="1"/>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TYPE" val="belt"/>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 name="KSO_WM_UNIT_TEXT_FILL_FORE_SCHEMECOLOR_INDEX_BRIGHTNESS" val="0"/>
  <p:tag name="KSO_WM_UNIT_TEXT_FILL_FORE_SCHEMECOLOR_INDEX" val="13"/>
  <p:tag name="KSO_WM_UNIT_TEXT_FILL_TYPE"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Adjacency">
      <a:dk1>
        <a:srgbClr val="000000"/>
      </a:dk1>
      <a:lt1>
        <a:srgbClr val="FFFFFF"/>
      </a:lt1>
      <a:dk2>
        <a:srgbClr val="ECECEF"/>
      </a:dk2>
      <a:lt2>
        <a:srgbClr val="FCFCFD"/>
      </a:lt2>
      <a:accent1>
        <a:srgbClr val="454A78"/>
      </a:accent1>
      <a:accent2>
        <a:srgbClr val="2B5675"/>
      </a:accent2>
      <a:accent3>
        <a:srgbClr val="295D5E"/>
      </a:accent3>
      <a:accent4>
        <a:srgbClr val="3C5F47"/>
      </a:accent4>
      <a:accent5>
        <a:srgbClr val="5B5B3D"/>
      </a:accent5>
      <a:accent6>
        <a:srgbClr val="775843"/>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4539</Words>
  <Application>WPS 演示</Application>
  <PresentationFormat>宽屏</PresentationFormat>
  <Paragraphs>746</Paragraphs>
  <Slides>41</Slides>
  <Notes>0</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41</vt:i4>
      </vt:variant>
    </vt:vector>
  </HeadingPairs>
  <TitlesOfParts>
    <vt:vector size="55" baseType="lpstr">
      <vt:lpstr>Arial</vt:lpstr>
      <vt:lpstr>宋体</vt:lpstr>
      <vt:lpstr>Wingdings</vt:lpstr>
      <vt:lpstr>微软雅黑</vt:lpstr>
      <vt:lpstr>华文行楷</vt:lpstr>
      <vt:lpstr>华文楷体</vt:lpstr>
      <vt:lpstr>华文中宋</vt:lpstr>
      <vt:lpstr>华文隶书</vt:lpstr>
      <vt:lpstr>Arial Unicode MS</vt:lpstr>
      <vt:lpstr>Calibri</vt:lpstr>
      <vt:lpstr>Wingdings</vt:lpstr>
      <vt:lpstr>黑体</vt:lpstr>
      <vt:lpstr>Office 主题</vt:lpstr>
      <vt:lpstr>1_Office 主题</vt:lpstr>
      <vt:lpstr>俄罗斯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deng</dc:creator>
  <cp:lastModifiedBy>邓启帆</cp:lastModifiedBy>
  <cp:revision>58</cp:revision>
  <dcterms:created xsi:type="dcterms:W3CDTF">2021-11-15T09:17:00Z</dcterms:created>
  <dcterms:modified xsi:type="dcterms:W3CDTF">2022-08-22T03:03:05Z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DB603FEB208140D5BFEDB9B9CF4B6A4E</vt:lpwstr>
  </property>
  <property fmtid="{D5CDD505-2E9C-101B-9397-08002B2CF9AE}" pid="3" name="KSOProductBuildVer">
    <vt:lpwstr>2052-11.1.0.12302</vt:lpwstr>
  </property>
</Properties>
</file>